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43"/>
  </p:notesMasterIdLst>
  <p:handoutMasterIdLst>
    <p:handoutMasterId r:id="rId44"/>
  </p:handoutMasterIdLst>
  <p:sldIdLst>
    <p:sldId id="746" r:id="rId2"/>
    <p:sldId id="748" r:id="rId3"/>
    <p:sldId id="718" r:id="rId4"/>
    <p:sldId id="687" r:id="rId5"/>
    <p:sldId id="689" r:id="rId6"/>
    <p:sldId id="690" r:id="rId7"/>
    <p:sldId id="694" r:id="rId8"/>
    <p:sldId id="692" r:id="rId9"/>
    <p:sldId id="693" r:id="rId10"/>
    <p:sldId id="695" r:id="rId11"/>
    <p:sldId id="696" r:id="rId12"/>
    <p:sldId id="698" r:id="rId13"/>
    <p:sldId id="735" r:id="rId14"/>
    <p:sldId id="700" r:id="rId15"/>
    <p:sldId id="751" r:id="rId16"/>
    <p:sldId id="701" r:id="rId17"/>
    <p:sldId id="736" r:id="rId18"/>
    <p:sldId id="702" r:id="rId19"/>
    <p:sldId id="704" r:id="rId20"/>
    <p:sldId id="705" r:id="rId21"/>
    <p:sldId id="706" r:id="rId22"/>
    <p:sldId id="738" r:id="rId23"/>
    <p:sldId id="707" r:id="rId24"/>
    <p:sldId id="737" r:id="rId25"/>
    <p:sldId id="708" r:id="rId26"/>
    <p:sldId id="709" r:id="rId27"/>
    <p:sldId id="714" r:id="rId28"/>
    <p:sldId id="749" r:id="rId29"/>
    <p:sldId id="741" r:id="rId30"/>
    <p:sldId id="742" r:id="rId31"/>
    <p:sldId id="743" r:id="rId32"/>
    <p:sldId id="752" r:id="rId33"/>
    <p:sldId id="747" r:id="rId34"/>
    <p:sldId id="727" r:id="rId35"/>
    <p:sldId id="726" r:id="rId36"/>
    <p:sldId id="732" r:id="rId37"/>
    <p:sldId id="730" r:id="rId38"/>
    <p:sldId id="731" r:id="rId39"/>
    <p:sldId id="750" r:id="rId40"/>
    <p:sldId id="733" r:id="rId41"/>
    <p:sldId id="734" r:id="rId4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FFFF"/>
    <a:srgbClr val="D0CECE"/>
    <a:srgbClr val="5B9BD5"/>
    <a:srgbClr val="843C0C"/>
    <a:srgbClr val="009900"/>
    <a:srgbClr val="FF5050"/>
    <a:srgbClr val="FF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56" autoAdjust="0"/>
    <p:restoredTop sz="95370" autoAdjust="0"/>
  </p:normalViewPr>
  <p:slideViewPr>
    <p:cSldViewPr>
      <p:cViewPr>
        <p:scale>
          <a:sx n="98" d="100"/>
          <a:sy n="98" d="100"/>
        </p:scale>
        <p:origin x="9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31" d="100"/>
          <a:sy n="131" d="100"/>
        </p:scale>
        <p:origin x="1360" y="-215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56.wmf"/><Relationship Id="rId1" Type="http://schemas.openxmlformats.org/officeDocument/2006/relationships/image" Target="../media/image72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5.wmf"/><Relationship Id="rId1" Type="http://schemas.openxmlformats.org/officeDocument/2006/relationships/image" Target="../media/image105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119.wmf"/><Relationship Id="rId7" Type="http://schemas.openxmlformats.org/officeDocument/2006/relationships/image" Target="../media/image123.wmf"/><Relationship Id="rId2" Type="http://schemas.openxmlformats.org/officeDocument/2006/relationships/image" Target="../media/image106.wmf"/><Relationship Id="rId1" Type="http://schemas.openxmlformats.org/officeDocument/2006/relationships/image" Target="../media/image82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Relationship Id="rId9" Type="http://schemas.openxmlformats.org/officeDocument/2006/relationships/image" Target="../media/image12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7" Type="http://schemas.openxmlformats.org/officeDocument/2006/relationships/image" Target="../media/image82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28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130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e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4" Type="http://schemas.openxmlformats.org/officeDocument/2006/relationships/image" Target="../media/image15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BF0B4-3A48-4DFB-8A98-59FA7657EE6C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46FB-CCF3-475E-ACE1-20B9589BE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2833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" Target="../slides/slide10.xml"/><Relationship Id="rId7" Type="http://schemas.openxmlformats.org/officeDocument/2006/relationships/oleObject" Target="../embeddings/oleObject30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slide" Target="../slides/slide11.xml"/><Relationship Id="rId7" Type="http://schemas.openxmlformats.org/officeDocument/2006/relationships/image" Target="../media/image45.w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6.wmf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65.wmf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7" Type="http://schemas.openxmlformats.org/officeDocument/2006/relationships/image" Target="../media/image86.w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2.bin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slide" Target="../slides/slide22.xml"/><Relationship Id="rId7" Type="http://schemas.openxmlformats.org/officeDocument/2006/relationships/oleObject" Target="../embeddings/oleObject81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80.bin"/><Relationship Id="rId4" Type="http://schemas.openxmlformats.org/officeDocument/2006/relationships/hyperlink" Target="https://baike.baidu.com/item/%E5%8F%8C%E6%9B%B2%E6%AD%A3%E5%BC%A6%E5%87%BD%E6%95%B0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2.bin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8.png"/><Relationship Id="rId4" Type="http://schemas.microsoft.com/office/2007/relationships/hdphoto" Target="../media/hdphoto9.wdp"/></Relationships>
</file>

<file path=ppt/notesSlides/_rels/notes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37.wmf"/><Relationship Id="rId3" Type="http://schemas.openxmlformats.org/officeDocument/2006/relationships/slide" Target="../slides/slide35.xml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114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36.wmf"/><Relationship Id="rId5" Type="http://schemas.openxmlformats.org/officeDocument/2006/relationships/image" Target="../media/image133.e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35.wmf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tiff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07"/>
            <a:ext cx="5359930" cy="4467701"/>
          </a:xfrm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还有：偏振特征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大功率特征。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动态特征相对于稳态，包括：调制特征，噪声特征等。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相对于稳态特征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在接通和调制时表现出的特征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要求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: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谱线不变宽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模数不增多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延迟小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调制快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噪声低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没自持脉冲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 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光谱特征由激光器的波导模式（横模）和谐振腔（纵模）决定。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 rot="10800000" flipV="1">
            <a:off x="806548" y="6584001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</a:pPr>
            <a:r>
              <a:rPr kumimoji="0" lang="zh-CN" altLang="en-US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电子与光子系统的相互转化</a:t>
            </a:r>
            <a:r>
              <a:rPr kumimoji="0" lang="en-US" altLang="zh-CN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0" lang="zh-CN" altLang="en-US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两个系统的行为可以用速率方程来描述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6281" y="6921419"/>
            <a:ext cx="302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激光阈值、动态性能分析工具：速率方程</a:t>
            </a:r>
            <a:endParaRPr lang="zh-CN" altLang="en-US" sz="16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66589" y="7556400"/>
            <a:ext cx="4599185" cy="1285007"/>
            <a:chOff x="3499818" y="5517336"/>
            <a:chExt cx="4599185" cy="1285007"/>
          </a:xfrm>
        </p:grpSpPr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6373193" y="5553336"/>
              <a:ext cx="900000" cy="900000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1" name="AutoShape 9"/>
            <p:cNvSpPr>
              <a:spLocks noChangeArrowheads="1"/>
            </p:cNvSpPr>
            <p:nvPr/>
          </p:nvSpPr>
          <p:spPr bwMode="auto">
            <a:xfrm>
              <a:off x="3636343" y="5843970"/>
              <a:ext cx="576263" cy="287338"/>
            </a:xfrm>
            <a:prstGeom prst="rightArrow">
              <a:avLst>
                <a:gd name="adj1" fmla="val 50000"/>
                <a:gd name="adj2" fmla="val 50138"/>
              </a:avLst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5654056" y="5843970"/>
              <a:ext cx="574675" cy="2873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3499818" y="6453336"/>
              <a:ext cx="49244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电流</a:t>
              </a:r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4285631" y="6525344"/>
              <a:ext cx="9541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载流子浓度</a:t>
              </a: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6373193" y="6518671"/>
              <a:ext cx="8002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光子浓度</a:t>
              </a:r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4428506" y="5517336"/>
              <a:ext cx="936000" cy="936000"/>
            </a:xfrm>
            <a:prstGeom prst="cube">
              <a:avLst>
                <a:gd name="adj" fmla="val 25000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7" name="AutoShape 15"/>
            <p:cNvSpPr>
              <a:spLocks noChangeArrowheads="1"/>
            </p:cNvSpPr>
            <p:nvPr/>
          </p:nvSpPr>
          <p:spPr bwMode="auto">
            <a:xfrm rot="10800000">
              <a:off x="5654056" y="6204333"/>
              <a:ext cx="574675" cy="71437"/>
            </a:xfrm>
            <a:prstGeom prst="rightArrow">
              <a:avLst>
                <a:gd name="adj1" fmla="val 50000"/>
                <a:gd name="adj2" fmla="val 201113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8" name="AutoShape 16"/>
            <p:cNvSpPr>
              <a:spLocks noChangeArrowheads="1"/>
            </p:cNvSpPr>
            <p:nvPr/>
          </p:nvSpPr>
          <p:spPr bwMode="auto">
            <a:xfrm>
              <a:off x="7524328" y="5877966"/>
              <a:ext cx="574675" cy="2873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单（横）模波导</a:t>
            </a:r>
          </a:p>
          <a:p>
            <a:pPr eaLnBrk="1" hangingPunct="1"/>
            <a:r>
              <a:rPr lang="zh-CN" altLang="en-US" dirty="0">
                <a:solidFill>
                  <a:prstClr val="black"/>
                </a:solidFill>
              </a:rPr>
              <a:t>无微扰波导－有效折射率求解例</a:t>
            </a:r>
          </a:p>
          <a:p>
            <a:pPr eaLnBrk="1" hangingPunct="1"/>
            <a:r>
              <a:rPr lang="en-US" altLang="zh-CN" dirty="0" smtClean="0"/>
              <a:t>g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为增益系数。</a:t>
            </a:r>
            <a:endParaRPr lang="zh-CN" altLang="en-US" dirty="0" smtClean="0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E1C5CA-BD9B-4D55-8F55-4AED40FB749C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99971" y="5198663"/>
            <a:ext cx="3640104" cy="5472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800" dirty="0" smtClean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91812" y="6136786"/>
            <a:ext cx="2721528" cy="3323198"/>
            <a:chOff x="295" y="1026"/>
            <a:chExt cx="2504" cy="3085"/>
          </a:xfrm>
        </p:grpSpPr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5" y="1026"/>
              <a:ext cx="2504" cy="308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30" y="1298"/>
              <a:ext cx="952" cy="499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32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9" name="Line 19"/>
          <p:cNvSpPr>
            <a:spLocks noChangeShapeType="1"/>
          </p:cNvSpPr>
          <p:nvPr/>
        </p:nvSpPr>
        <p:spPr bwMode="auto">
          <a:xfrm>
            <a:off x="1828596" y="6429789"/>
            <a:ext cx="0" cy="2737156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32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241266" y="9663358"/>
            <a:ext cx="6923336" cy="22646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3450028" y="8785632"/>
            <a:ext cx="3232043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有效折射率与模式对应</a:t>
            </a:r>
            <a:r>
              <a:rPr lang="en-US" altLang="zh-CN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由波导结构和折射率分布决定</a:t>
            </a:r>
          </a:p>
        </p:txBody>
      </p:sp>
      <p:pic>
        <p:nvPicPr>
          <p:cNvPr id="12" name="Picture 3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27463" y="6136788"/>
            <a:ext cx="2926777" cy="25199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896799"/>
              </p:ext>
            </p:extLst>
          </p:nvPr>
        </p:nvGraphicFramePr>
        <p:xfrm>
          <a:off x="5066049" y="4801991"/>
          <a:ext cx="9366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94" name="Equation" r:id="rId7" imgW="520560" imgH="393480" progId="Equation.DSMT4">
                  <p:embed/>
                </p:oleObj>
              </mc:Choice>
              <mc:Fallback>
                <p:oleObj name="Equation" r:id="rId7" imgW="520560" imgH="39348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049" y="4801991"/>
                        <a:ext cx="936625" cy="706437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3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前行波，指数上正号；与钟锡华同；与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UCSB 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反。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A</a:t>
            </a:r>
            <a:r>
              <a:rPr kumimoji="0" lang="en-US" altLang="zh-CN" sz="1200" i="1" kern="0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f</a:t>
            </a:r>
            <a:r>
              <a:rPr kumimoji="0" lang="en-US" altLang="zh-CN" sz="1200" i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, A</a:t>
            </a:r>
            <a:r>
              <a:rPr kumimoji="0" lang="en-US" altLang="zh-CN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b</a:t>
            </a:r>
            <a:r>
              <a:rPr kumimoji="0" lang="en-US" altLang="zh-CN" sz="12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, </a:t>
            </a:r>
            <a:r>
              <a:rPr kumimoji="0" lang="zh-CN" altLang="en-US" sz="1200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分别与 </a:t>
            </a:r>
            <a:r>
              <a:rPr kumimoji="0" lang="en-US" altLang="zh-CN" sz="1200" i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E</a:t>
            </a:r>
            <a:r>
              <a:rPr kumimoji="0" lang="en-US" altLang="zh-CN" sz="12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m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，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E</a:t>
            </a:r>
            <a:r>
              <a:rPr kumimoji="0" lang="en-US" altLang="zh-CN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n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对应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n=-m</a:t>
            </a:r>
            <a:r>
              <a:rPr kumimoji="0" lang="en-US" altLang="zh-CN" sz="12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/>
              <a:t>！！耦合模方程右侧指数部分来自 </a:t>
            </a:r>
            <a:r>
              <a:rPr lang="zh-CN" altLang="en-US" dirty="0" smtClean="0">
                <a:sym typeface="Symbol" panose="05050102010706020507" pitchFamily="18" charset="2"/>
              </a:rPr>
              <a:t>的傅里叶展开：理论上无穷展开，实际只展开为</a:t>
            </a:r>
            <a:r>
              <a:rPr lang="en-US" altLang="zh-CN" dirty="0" smtClean="0">
                <a:sym typeface="Symbol" panose="05050102010706020507" pitchFamily="18" charset="2"/>
              </a:rPr>
              <a:t>m,-m</a:t>
            </a:r>
            <a:r>
              <a:rPr lang="zh-CN" altLang="en-US" dirty="0" smtClean="0">
                <a:sym typeface="Symbol" panose="05050102010706020507" pitchFamily="18" charset="2"/>
              </a:rPr>
              <a:t>两项的和。代入耦合系数后有</a:t>
            </a:r>
            <a:r>
              <a:rPr lang="en-US" altLang="zh-CN" dirty="0" smtClean="0">
                <a:sym typeface="Symbol" panose="05050102010706020507" pitchFamily="18" charset="2"/>
              </a:rPr>
              <a:t>2beta+2K </a:t>
            </a:r>
            <a:r>
              <a:rPr lang="zh-CN" altLang="en-US" dirty="0" smtClean="0">
                <a:sym typeface="Symbol" panose="05050102010706020507" pitchFamily="18" charset="2"/>
              </a:rPr>
              <a:t>项，这项高频振荡，对耦合无贡献，弃之**。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zh-CN" dirty="0" smtClean="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dirty="0" smtClean="0">
                <a:sym typeface="Symbol"/>
              </a:rPr>
              <a:t>按</a:t>
            </a:r>
            <a:r>
              <a:rPr lang="zh-CN" altLang="en-US" dirty="0">
                <a:sym typeface="Symbol"/>
              </a:rPr>
              <a:t>日书</a:t>
            </a:r>
            <a:r>
              <a:rPr lang="zh-CN" altLang="en-US" dirty="0" smtClean="0">
                <a:sym typeface="Symbol"/>
              </a:rPr>
              <a:t>：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m</a:t>
            </a:r>
            <a:r>
              <a:rPr lang="en-US" altLang="zh-CN" dirty="0"/>
              <a:t> </a:t>
            </a:r>
            <a:r>
              <a:rPr lang="zh-CN" altLang="en-US" dirty="0"/>
              <a:t>即 </a:t>
            </a:r>
            <a:r>
              <a:rPr lang="en-US" altLang="zh-CN" dirty="0"/>
              <a:t>-</a:t>
            </a:r>
            <a:r>
              <a:rPr lang="en-US" altLang="zh-CN" dirty="0">
                <a:sym typeface="Symbol"/>
              </a:rPr>
              <a:t> (</a:t>
            </a:r>
            <a:r>
              <a:rPr lang="zh-CN" altLang="en-US" dirty="0">
                <a:sym typeface="Symbol"/>
              </a:rPr>
              <a:t>实应定义为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-m</a:t>
            </a:r>
            <a:r>
              <a:rPr lang="en-US" altLang="zh-CN" dirty="0">
                <a:sym typeface="Symbol"/>
              </a:rPr>
              <a:t>)</a:t>
            </a:r>
            <a:r>
              <a:rPr lang="zh-CN" altLang="en-US" dirty="0">
                <a:sym typeface="Symbol"/>
              </a:rPr>
              <a:t>；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n</a:t>
            </a:r>
            <a:r>
              <a:rPr lang="en-US" altLang="zh-CN" dirty="0"/>
              <a:t> </a:t>
            </a:r>
            <a:r>
              <a:rPr lang="zh-CN" altLang="en-US" dirty="0"/>
              <a:t>即 </a:t>
            </a:r>
            <a:r>
              <a:rPr lang="en-US" altLang="zh-CN" dirty="0" smtClean="0">
                <a:sym typeface="Symbol"/>
              </a:rPr>
              <a:t>;</a:t>
            </a:r>
          </a:p>
          <a:p>
            <a:r>
              <a:rPr lang="zh-CN" altLang="en-US" dirty="0" smtClean="0">
                <a:solidFill>
                  <a:srgbClr val="0070C0"/>
                </a:solidFill>
              </a:rPr>
              <a:t>按照</a:t>
            </a:r>
            <a:r>
              <a:rPr lang="zh-CN" altLang="en-US" dirty="0">
                <a:solidFill>
                  <a:srgbClr val="0070C0"/>
                </a:solidFill>
              </a:rPr>
              <a:t>通常的符号</a:t>
            </a:r>
            <a:r>
              <a:rPr lang="zh-CN" altLang="en-US" dirty="0" smtClean="0">
                <a:solidFill>
                  <a:srgbClr val="0070C0"/>
                </a:solidFill>
              </a:rPr>
              <a:t>法则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sym typeface="Symbol"/>
              </a:rPr>
              <a:t></a:t>
            </a:r>
            <a:r>
              <a:rPr lang="en-US" altLang="zh-CN" baseline="-25000" dirty="0">
                <a:solidFill>
                  <a:srgbClr val="0070C0"/>
                </a:solidFill>
                <a:latin typeface="Arial Unicode MS" panose="020B0604020202020204" pitchFamily="34" charset="-122"/>
                <a:sym typeface="Symbol"/>
              </a:rPr>
              <a:t>m</a:t>
            </a:r>
            <a:r>
              <a:rPr lang="en-US" altLang="zh-CN" dirty="0">
                <a:solidFill>
                  <a:srgbClr val="0070C0"/>
                </a:solidFill>
                <a:sym typeface="Symbol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Symbol"/>
              </a:rPr>
              <a:t>和</a:t>
            </a:r>
            <a:r>
              <a:rPr lang="zh-CN" altLang="zh-CN" dirty="0">
                <a:solidFill>
                  <a:srgbClr val="0070C0"/>
                </a:solidFill>
                <a:sym typeface="Symbol"/>
              </a:rPr>
              <a:t></a:t>
            </a:r>
            <a:r>
              <a:rPr lang="en-US" altLang="zh-CN" baseline="-25000" dirty="0">
                <a:solidFill>
                  <a:srgbClr val="0070C0"/>
                </a:solidFill>
                <a:latin typeface="Arial Unicode MS" panose="020B0604020202020204" pitchFamily="34" charset="-122"/>
                <a:sym typeface="Symbol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Symbol"/>
              </a:rPr>
              <a:t>应互换</a:t>
            </a:r>
            <a:endParaRPr lang="zh-CN" altLang="en-US" dirty="0">
              <a:solidFill>
                <a:srgbClr val="0070C0"/>
              </a:solidFill>
            </a:endParaRPr>
          </a:p>
          <a:p>
            <a:endParaRPr lang="en-US" altLang="zh-CN" dirty="0">
              <a:sym typeface="Symbol"/>
            </a:endParaRPr>
          </a:p>
          <a:p>
            <a:pPr eaLnBrk="1" hangingPunct="1"/>
            <a:endParaRPr lang="en-US" altLang="zh-CN" baseline="-25000" dirty="0" smtClean="0">
              <a:solidFill>
                <a:schemeClr val="accent2"/>
              </a:solidFill>
            </a:endParaRP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1386E-22E6-4077-9115-783EC0C7184F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06792"/>
              </p:ext>
            </p:extLst>
          </p:nvPr>
        </p:nvGraphicFramePr>
        <p:xfrm>
          <a:off x="757978" y="8562735"/>
          <a:ext cx="1431918" cy="9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9" name="Equation" r:id="rId4" imgW="647640" imgH="393480" progId="Equation.DSMT4">
                  <p:embed/>
                </p:oleObj>
              </mc:Choice>
              <mc:Fallback>
                <p:oleObj name="Equation" r:id="rId4" imgW="64764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978" y="8562735"/>
                        <a:ext cx="1431918" cy="95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859328"/>
              </p:ext>
            </p:extLst>
          </p:nvPr>
        </p:nvGraphicFramePr>
        <p:xfrm>
          <a:off x="2923527" y="8280501"/>
          <a:ext cx="283310" cy="49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0" name="Equation" r:id="rId6" imgW="152280" imgH="241200" progId="Equation.DSMT4">
                  <p:embed/>
                </p:oleObj>
              </mc:Choice>
              <mc:Fallback>
                <p:oleObj name="Equation" r:id="rId6" imgW="152280" imgH="24120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3527" y="8280501"/>
                        <a:ext cx="283310" cy="49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"/>
          <p:cNvSpPr txBox="1"/>
          <p:nvPr/>
        </p:nvSpPr>
        <p:spPr>
          <a:xfrm>
            <a:off x="4097639" y="83073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复传播常数，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027980"/>
              </p:ext>
            </p:extLst>
          </p:nvPr>
        </p:nvGraphicFramePr>
        <p:xfrm>
          <a:off x="2892813" y="8743306"/>
          <a:ext cx="512402" cy="68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1" name="Equation" r:id="rId8" imgW="177480" imgH="215640" progId="Equation.DSMT4">
                  <p:embed/>
                </p:oleObj>
              </mc:Choice>
              <mc:Fallback>
                <p:oleObj name="Equation" r:id="rId8" imgW="177480" imgH="21564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2813" y="8743306"/>
                        <a:ext cx="512402" cy="683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"/>
          <p:cNvSpPr txBox="1"/>
          <p:nvPr/>
        </p:nvSpPr>
        <p:spPr>
          <a:xfrm>
            <a:off x="4158465" y="87837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模增益系数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455023"/>
              </p:ext>
            </p:extLst>
          </p:nvPr>
        </p:nvGraphicFramePr>
        <p:xfrm>
          <a:off x="668712" y="6084542"/>
          <a:ext cx="4368338" cy="1109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2" name="Equation" r:id="rId10" imgW="3581280" imgH="838080" progId="Equation.DSMT4">
                  <p:embed/>
                </p:oleObj>
              </mc:Choice>
              <mc:Fallback>
                <p:oleObj name="Equation" r:id="rId10" imgW="3581280" imgH="8380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12" y="6084542"/>
                        <a:ext cx="4368338" cy="1109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 bwMode="auto">
          <a:xfrm>
            <a:off x="2281155" y="6639321"/>
            <a:ext cx="128474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2107722" y="712435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1681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9F881-2BFC-4532-A735-3E54C3999B2A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1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通解？</a:t>
            </a:r>
            <a:r>
              <a:rPr lang="en-US" altLang="zh-CN" sz="12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Af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写成正负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gama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两项之和，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Ab 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也是。由本征方程，规定了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 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与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</a:t>
            </a:r>
            <a:r>
              <a:rPr lang="zh-CN" altLang="en-US" sz="1200" baseline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的关系。</a:t>
            </a:r>
            <a:endParaRPr lang="en-US" altLang="zh-CN" sz="1200" baseline="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简正模式：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847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>
                <a:sym typeface="Symbol" panose="05050102010706020507" pitchFamily="18" charset="2"/>
              </a:rPr>
              <a:t>=0,</a:t>
            </a:r>
            <a:r>
              <a:rPr lang="en-US" altLang="zh-CN" baseline="0" dirty="0" smtClean="0">
                <a:sym typeface="Symbol" panose="05050102010706020507" pitchFamily="18" charset="2"/>
              </a:rPr>
              <a:t> </a:t>
            </a:r>
            <a:r>
              <a:rPr lang="zh-CN" altLang="en-US" dirty="0" smtClean="0"/>
              <a:t>为复数解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衰减波</a:t>
            </a:r>
            <a:r>
              <a:rPr lang="en-US" altLang="zh-CN" dirty="0" smtClean="0"/>
              <a:t>, </a:t>
            </a:r>
            <a:r>
              <a:rPr lang="zh-CN" altLang="en-US" dirty="0" smtClean="0"/>
              <a:t>此处不存在稳定的模式，带隙出现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即模式劈裂</a:t>
            </a:r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CD67E8-F80F-4A2D-ABE8-1E530E0BA0A4}" type="slidenum">
              <a:rPr lang="en-US" altLang="zh-CN" smtClean="0">
                <a:solidFill>
                  <a:prstClr val="black"/>
                </a:solidFill>
              </a:rPr>
              <a:pPr/>
              <a:t>14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7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7" y="5036120"/>
            <a:ext cx="5184576" cy="13954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1035066" y="6476280"/>
            <a:ext cx="4718224" cy="93610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无微扰向前和向后的波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有微扰</a:t>
            </a:r>
            <a:r>
              <a:rPr lang="en-US" altLang="zh-CN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耦合区</a:t>
            </a:r>
            <a:endParaRPr lang="en-US" altLang="zh-CN" sz="12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光栅导致传播常数平移，</a:t>
            </a:r>
          </a:p>
          <a:p>
            <a:pPr eaLnBrk="1" hangingPunct="1"/>
            <a:r>
              <a:rPr lang="zh-CN" altLang="en-US" dirty="0" smtClean="0"/>
              <a:t>但远离布拉格传播常数，               </a:t>
            </a:r>
          </a:p>
          <a:p>
            <a:pPr eaLnBrk="1" hangingPunct="1"/>
            <a:r>
              <a:rPr lang="zh-CN" altLang="en-US" dirty="0" smtClean="0"/>
              <a:t>              无耦合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1065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BE6834-315D-46B9-8612-A532A7D84C91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9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08" y="5108128"/>
            <a:ext cx="3975364" cy="24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2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7FC526-E973-4864-ADC1-59A89A072B86}" type="slidenum">
              <a:rPr lang="en-US" altLang="zh-CN" smtClean="0">
                <a:solidFill>
                  <a:prstClr val="black"/>
                </a:solidFill>
              </a:rPr>
              <a:pPr/>
              <a:t>18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120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95922-B65A-4706-BED7-7B236C48FBF4}" type="slidenum">
              <a:rPr lang="en-US" altLang="zh-CN" smtClean="0">
                <a:solidFill>
                  <a:prstClr val="black"/>
                </a:solidFill>
              </a:rPr>
              <a:pPr/>
              <a:t>19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7718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2DB99-6C91-44E7-BD0B-02E8432AF1C9}" type="slidenum">
              <a:rPr lang="en-US" altLang="zh-CN" smtClean="0">
                <a:solidFill>
                  <a:prstClr val="black"/>
                </a:solidFill>
              </a:rPr>
              <a:pPr/>
              <a:t>20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07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只有那些增益达到阈值条件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而又被谐振腔允许的波长才能形成稳定的激光振荡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429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41A79-A0E4-4CA1-9662-DA0B9E308049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00B0F0"/>
                </a:solidFill>
              </a:rPr>
              <a:t>振幅条件</a:t>
            </a:r>
          </a:p>
          <a:p>
            <a:pPr eaLnBrk="1" hangingPunct="1"/>
            <a:endParaRPr lang="zh-CN" altLang="zh-CN" dirty="0" smtClean="0"/>
          </a:p>
        </p:txBody>
      </p:sp>
      <p:graphicFrame>
        <p:nvGraphicFramePr>
          <p:cNvPr id="788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51271"/>
              </p:ext>
            </p:extLst>
          </p:nvPr>
        </p:nvGraphicFramePr>
        <p:xfrm>
          <a:off x="-2016" y="6684154"/>
          <a:ext cx="8775609" cy="16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4" name="Equation" r:id="rId4" imgW="5486400" imgH="965160" progId="Equation.3">
                  <p:embed/>
                </p:oleObj>
              </mc:Choice>
              <mc:Fallback>
                <p:oleObj name="Equation" r:id="rId4" imgW="5486400" imgH="965160" progId="Equation.3">
                  <p:embed/>
                  <p:pic>
                    <p:nvPicPr>
                      <p:cNvPr id="788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16" y="6684154"/>
                        <a:ext cx="8775609" cy="16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40174"/>
              </p:ext>
            </p:extLst>
          </p:nvPr>
        </p:nvGraphicFramePr>
        <p:xfrm>
          <a:off x="3758877" y="5623183"/>
          <a:ext cx="674445" cy="81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5" name="Equation" r:id="rId6" imgW="1091880" imgH="1320480" progId="Equation.DSMT4">
                  <p:embed/>
                </p:oleObj>
              </mc:Choice>
              <mc:Fallback>
                <p:oleObj name="Equation" r:id="rId6" imgW="1091880" imgH="132048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877" y="5623183"/>
                        <a:ext cx="674445" cy="812289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65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  <a:hlinkClick r:id="rId4"/>
              </a:rPr>
              <a:t>双曲正弦函数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：</a:t>
            </a:r>
            <a:r>
              <a:rPr kumimoji="1"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sinh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(x)=(e</a:t>
            </a:r>
            <a:r>
              <a:rPr kumimoji="1"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-x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-e</a:t>
            </a:r>
            <a:r>
              <a:rPr kumimoji="1"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-x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)/2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895426"/>
              </p:ext>
            </p:extLst>
          </p:nvPr>
        </p:nvGraphicFramePr>
        <p:xfrm>
          <a:off x="1215193" y="5252144"/>
          <a:ext cx="26352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14" name="Equation" r:id="rId5" imgW="1346040" imgH="431640" progId="Equation.DSMT4">
                  <p:embed/>
                </p:oleObj>
              </mc:Choice>
              <mc:Fallback>
                <p:oleObj name="Equation" r:id="rId5" imgW="1346040" imgH="4316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193" y="5252144"/>
                        <a:ext cx="2635250" cy="839787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73898"/>
              </p:ext>
            </p:extLst>
          </p:nvPr>
        </p:nvGraphicFramePr>
        <p:xfrm>
          <a:off x="1185760" y="6681469"/>
          <a:ext cx="3057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15" name="Equation" r:id="rId7" imgW="1587240" imgH="279360" progId="Equation.DSMT4">
                  <p:embed/>
                </p:oleObj>
              </mc:Choice>
              <mc:Fallback>
                <p:oleObj name="Equation" r:id="rId7" imgW="1587240" imgH="27936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760" y="6681469"/>
                        <a:ext cx="3057525" cy="5365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997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1044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BF908-84D1-4F85-BB7D-5D53FBD8111C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54648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41A79-A0E4-4CA1-9662-DA0B9E308049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00B0F0"/>
                </a:solidFill>
              </a:rPr>
              <a:t>振幅条件</a:t>
            </a:r>
          </a:p>
          <a:p>
            <a:pPr eaLnBrk="1" hangingPunct="1"/>
            <a:endParaRPr lang="zh-CN" altLang="zh-CN" dirty="0" smtClean="0"/>
          </a:p>
        </p:txBody>
      </p:sp>
      <p:graphicFrame>
        <p:nvGraphicFramePr>
          <p:cNvPr id="788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51271"/>
              </p:ext>
            </p:extLst>
          </p:nvPr>
        </p:nvGraphicFramePr>
        <p:xfrm>
          <a:off x="-2016" y="6684154"/>
          <a:ext cx="8775609" cy="16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859" name="Equation" r:id="rId4" imgW="5486400" imgH="965160" progId="Equation.3">
                  <p:embed/>
                </p:oleObj>
              </mc:Choice>
              <mc:Fallback>
                <p:oleObj name="Equation" r:id="rId4" imgW="5486400" imgH="965160" progId="Equation.3">
                  <p:embed/>
                  <p:pic>
                    <p:nvPicPr>
                      <p:cNvPr id="788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16" y="6684154"/>
                        <a:ext cx="8775609" cy="16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747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第一等号是定义；第二等号利用了</a:t>
            </a:r>
            <a:r>
              <a:rPr lang="en-US" altLang="zh-CN" dirty="0" smtClean="0"/>
              <a:t>L</a:t>
            </a:r>
            <a:r>
              <a:rPr lang="zh-CN" altLang="en-US" dirty="0" smtClean="0"/>
              <a:t>处场为零的条件：</a:t>
            </a:r>
            <a:r>
              <a:rPr lang="en-US" altLang="zh-CN" dirty="0" err="1" smtClean="0"/>
              <a:t>Ef</a:t>
            </a:r>
            <a:r>
              <a:rPr lang="en-US" altLang="zh-CN" dirty="0" smtClean="0"/>
              <a:t>=0</a:t>
            </a:r>
            <a:r>
              <a:rPr lang="en-US" altLang="zh-CN" baseline="0" dirty="0" smtClean="0"/>
              <a:t>  </a:t>
            </a:r>
            <a:r>
              <a:rPr lang="en-US" altLang="zh-CN" baseline="0" dirty="0" smtClean="0">
                <a:sym typeface="Symbol" panose="05050102010706020507" pitchFamily="18" charset="2"/>
              </a:rPr>
              <a:t></a:t>
            </a:r>
            <a:r>
              <a:rPr lang="en-US" altLang="zh-CN" baseline="0" dirty="0" smtClean="0"/>
              <a:t> Eb2/Eb1=e-2i</a:t>
            </a:r>
            <a:r>
              <a:rPr lang="en-US" altLang="zh-CN" baseline="0" dirty="0" smtClean="0">
                <a:sym typeface="Symbol" panose="05050102010706020507" pitchFamily="18" charset="2"/>
              </a:rPr>
              <a:t></a:t>
            </a:r>
            <a:r>
              <a:rPr lang="en-US" altLang="zh-CN" baseline="0" dirty="0" smtClean="0"/>
              <a:t>L; </a:t>
            </a:r>
            <a:r>
              <a:rPr lang="zh-CN" altLang="en-US" baseline="0" dirty="0" smtClean="0"/>
              <a:t>第三等号的附加位相从</a:t>
            </a:r>
            <a:r>
              <a:rPr lang="en-US" altLang="zh-CN" baseline="0" dirty="0" smtClean="0"/>
              <a:t>rG1</a:t>
            </a:r>
            <a:r>
              <a:rPr lang="zh-CN" altLang="en-US" baseline="0" dirty="0" smtClean="0"/>
              <a:t>中引入。讨论：</a:t>
            </a:r>
            <a:r>
              <a:rPr lang="en-US" altLang="zh-CN" baseline="0" dirty="0" err="1" smtClean="0"/>
              <a:t>deltB</a:t>
            </a:r>
            <a:r>
              <a:rPr lang="en-US" altLang="zh-CN" baseline="0" dirty="0" smtClean="0"/>
              <a:t>=0, gamma=</a:t>
            </a:r>
            <a:r>
              <a:rPr lang="en-US" altLang="zh-CN" baseline="0" dirty="0" smtClean="0">
                <a:sym typeface="Symbol" panose="05050102010706020507" pitchFamily="18" charset="2"/>
              </a:rPr>
              <a:t></a:t>
            </a:r>
            <a:r>
              <a:rPr lang="en-US" altLang="zh-CN" baseline="0" dirty="0" err="1" smtClean="0"/>
              <a:t>i</a:t>
            </a:r>
            <a:r>
              <a:rPr lang="en-US" altLang="zh-CN" baseline="0" dirty="0" smtClean="0">
                <a:sym typeface="Symbol" panose="05050102010706020507" pitchFamily="18" charset="2"/>
              </a:rPr>
              <a:t>,</a:t>
            </a:r>
            <a:r>
              <a:rPr lang="zh-CN" altLang="en-US" baseline="0" dirty="0" smtClean="0">
                <a:sym typeface="Symbol" panose="05050102010706020507" pitchFamily="18" charset="2"/>
              </a:rPr>
              <a:t>如果</a:t>
            </a:r>
            <a:r>
              <a:rPr lang="en-US" altLang="zh-CN" baseline="0" dirty="0" smtClean="0">
                <a:sym typeface="Symbol" panose="05050102010706020507" pitchFamily="18" charset="2"/>
              </a:rPr>
              <a:t>s=0,</a:t>
            </a:r>
            <a:r>
              <a:rPr lang="zh-CN" altLang="en-US" baseline="0" dirty="0" smtClean="0">
                <a:sym typeface="Symbol" panose="05050102010706020507" pitchFamily="18" charset="2"/>
              </a:rPr>
              <a:t>位相差为</a:t>
            </a:r>
            <a:r>
              <a:rPr lang="en-US" altLang="zh-CN" baseline="0" dirty="0" smtClean="0">
                <a:sym typeface="Symbol" panose="05050102010706020507" pitchFamily="18" charset="2"/>
              </a:rPr>
              <a:t>π</a:t>
            </a:r>
            <a:r>
              <a:rPr lang="zh-CN" altLang="en-US" baseline="0" dirty="0" smtClean="0">
                <a:sym typeface="Symbol" panose="05050102010706020507" pitchFamily="18" charset="2"/>
              </a:rPr>
              <a:t>；如果</a:t>
            </a:r>
            <a:r>
              <a:rPr lang="en-US" altLang="zh-CN" baseline="0" dirty="0" smtClean="0">
                <a:sym typeface="Symbol" panose="05050102010706020507" pitchFamily="18" charset="2"/>
              </a:rPr>
              <a:t>s=</a:t>
            </a:r>
            <a:r>
              <a:rPr lang="en-US" altLang="zh-CN" baseline="0" dirty="0" err="1" smtClean="0">
                <a:sym typeface="Symbol" panose="05050102010706020507" pitchFamily="18" charset="2"/>
              </a:rPr>
              <a:t>lammd</a:t>
            </a:r>
            <a:r>
              <a:rPr lang="en-US" altLang="zh-CN" baseline="0" dirty="0" smtClean="0">
                <a:sym typeface="Symbol" panose="05050102010706020507" pitchFamily="18" charset="2"/>
              </a:rPr>
              <a:t>/4, </a:t>
            </a:r>
            <a:r>
              <a:rPr lang="zh-CN" altLang="en-US" baseline="0" dirty="0" smtClean="0">
                <a:sym typeface="Symbol" panose="05050102010706020507" pitchFamily="18" charset="2"/>
              </a:rPr>
              <a:t>则相位差为</a:t>
            </a:r>
            <a:r>
              <a:rPr lang="en-US" altLang="zh-CN" baseline="0" dirty="0" smtClean="0">
                <a:sym typeface="Symbol" panose="05050102010706020507" pitchFamily="18" charset="2"/>
              </a:rPr>
              <a:t>2π</a:t>
            </a:r>
            <a:r>
              <a:rPr lang="zh-CN" altLang="en-US" baseline="0" dirty="0" smtClean="0">
                <a:sym typeface="Symbol" panose="05050102010706020507" pitchFamily="18" charset="2"/>
              </a:rPr>
              <a:t>。</a:t>
            </a:r>
            <a:endParaRPr lang="zh-CN" altLang="en-US" dirty="0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5D524-E977-490D-A274-5458BAE78179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3828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808E86-E0A3-46B7-9AE2-1E29047EC66C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4101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一级光栅：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m=1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 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Λ</a:t>
            </a:r>
            <a:r>
              <a:rPr lang="en-US" altLang="zh-CN" sz="1200" baseline="-25000" dirty="0" smtClean="0">
                <a:solidFill>
                  <a:srgbClr val="0070C0"/>
                </a:solidFill>
                <a:latin typeface="Arial Unicode MS" pitchFamily="34" charset="-122"/>
                <a:ea typeface="等线 Light" panose="02010600030101010101" pitchFamily="2" charset="-122"/>
              </a:rPr>
              <a:t>1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=0.23 </a:t>
            </a:r>
            <a:r>
              <a:rPr lang="en-US" altLang="zh-CN" sz="12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μm</a:t>
            </a:r>
            <a:endParaRPr lang="en-US" altLang="zh-CN" sz="12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二级光栅：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m=2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 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Λ</a:t>
            </a:r>
            <a:r>
              <a:rPr lang="en-US" altLang="zh-CN" sz="1200" baseline="-25000" dirty="0" smtClean="0">
                <a:solidFill>
                  <a:srgbClr val="0070C0"/>
                </a:solidFill>
                <a:latin typeface="Arial Unicode MS" pitchFamily="34" charset="-122"/>
                <a:ea typeface="等线 Light" panose="02010600030101010101" pitchFamily="2" charset="-122"/>
              </a:rPr>
              <a:t>2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=0.46 </a:t>
            </a:r>
            <a:r>
              <a:rPr lang="en-US" altLang="zh-CN" sz="12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μm</a:t>
            </a:r>
            <a:endParaRPr lang="zh-CN" altLang="en-US" sz="12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/>
            <a:endParaRPr lang="zh-CN" altLang="en-US" dirty="0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35BAFF-B3F0-4EB9-A08E-E85E961CAA03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94613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sym typeface="Symbol" pitchFamily="18" charset="2"/>
              </a:rPr>
              <a:t>/4 shift DFB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的改进</a:t>
            </a:r>
            <a:r>
              <a:rPr lang="en-US" altLang="zh-CN" dirty="0">
                <a:solidFill>
                  <a:schemeClr val="accent1"/>
                </a:solidFill>
                <a:sym typeface="Symbol" pitchFamily="18" charset="2"/>
              </a:rPr>
              <a:t>: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异节距光栅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取样光栅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超结构光栅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61" y="6548288"/>
            <a:ext cx="1263975" cy="1167145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8757" y="4906964"/>
            <a:ext cx="3275509" cy="108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979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2FCD0C-8F30-4104-AA59-F29480B291D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76117" y="4729562"/>
          <a:ext cx="3662713" cy="110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17" name="公式" r:id="rId4" imgW="1434960" imgH="393480" progId="Equation.3">
                  <p:embed/>
                </p:oleObj>
              </mc:Choice>
              <mc:Fallback>
                <p:oleObj name="公式" r:id="rId4" imgW="1434960" imgH="39348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17" y="4729562"/>
                        <a:ext cx="3662713" cy="11014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5307" y="5970599"/>
          <a:ext cx="7425539" cy="141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18" name="公式" r:id="rId6" imgW="2565360" imgH="444240" progId="Equation.3">
                  <p:embed/>
                </p:oleObj>
              </mc:Choice>
              <mc:Fallback>
                <p:oleObj name="公式" r:id="rId6" imgW="2565360" imgH="4442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" y="5970599"/>
                        <a:ext cx="7425539" cy="14110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5307" y="8297542"/>
          <a:ext cx="3867751" cy="1668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19" name="公式" r:id="rId8" imgW="1803240" imgH="711000" progId="Equation.3">
                  <p:embed/>
                </p:oleObj>
              </mc:Choice>
              <mc:Fallback>
                <p:oleObj name="公式" r:id="rId8" imgW="1803240" imgH="7110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" y="8297542"/>
                        <a:ext cx="3867751" cy="16684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3120930" y="7599460"/>
          <a:ext cx="1652205" cy="113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20" name="公式" r:id="rId10" imgW="711000" imgH="444240" progId="Equation.3">
                  <p:embed/>
                </p:oleObj>
              </mc:Choice>
              <mc:Fallback>
                <p:oleObj name="公式" r:id="rId10" imgW="711000" imgH="44424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930" y="7599460"/>
                        <a:ext cx="1652205" cy="11318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6307362" y="7366765"/>
            <a:ext cx="712812" cy="0"/>
          </a:xfrm>
          <a:prstGeom prst="line">
            <a:avLst/>
          </a:prstGeom>
          <a:noFill/>
          <a:ln w="57150" cmpd="thinThick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956534" y="7349533"/>
            <a:ext cx="714385" cy="0"/>
          </a:xfrm>
          <a:prstGeom prst="line">
            <a:avLst/>
          </a:prstGeom>
          <a:noFill/>
          <a:ln w="57150" cmpd="thinThick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455344" y="7440885"/>
            <a:ext cx="571194" cy="546398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4891170" y="7366765"/>
            <a:ext cx="1203763" cy="623962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13" name="Object 14"/>
          <p:cNvGraphicFramePr>
            <a:graphicFrameLocks noChangeAspect="1"/>
          </p:cNvGraphicFramePr>
          <p:nvPr>
            <p:extLst/>
          </p:nvPr>
        </p:nvGraphicFramePr>
        <p:xfrm>
          <a:off x="5670076" y="7832154"/>
          <a:ext cx="2678158" cy="999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21" name="公式" r:id="rId12" imgW="1269720" imgH="431640" progId="Equation.3">
                  <p:embed/>
                </p:oleObj>
              </mc:Choice>
              <mc:Fallback>
                <p:oleObj name="公式" r:id="rId12" imgW="1269720" imgH="431640" progId="Equation.3">
                  <p:embed/>
                  <p:pic>
                    <p:nvPicPr>
                      <p:cNvPr id="1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076" y="7832154"/>
                        <a:ext cx="2678158" cy="99971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2541876" y="10031522"/>
            <a:ext cx="1356388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-98517" y="10031522"/>
            <a:ext cx="714385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324694" y="9150755"/>
            <a:ext cx="40691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光增益系数随光子密度和电子密度的反方向变化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3970645" y="4962256"/>
            <a:ext cx="3894528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新增电子产生受激辐射光子</a:t>
            </a:r>
          </a:p>
        </p:txBody>
      </p:sp>
    </p:spTree>
    <p:extLst>
      <p:ext uri="{BB962C8B-B14F-4D97-AF65-F5344CB8AC3E}">
        <p14:creationId xmlns:p14="http://schemas.microsoft.com/office/powerpoint/2010/main" val="119567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C1E12-A66C-4B72-8D9E-5CB008E8B938}" type="slidenum">
              <a:rPr lang="en-US" altLang="zh-CN" smtClean="0">
                <a:solidFill>
                  <a:prstClr val="black"/>
                </a:solidFill>
              </a:rPr>
              <a:pPr/>
              <a:t>36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60CD5F-0513-4E52-BA0F-98E4222F24F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33107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001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偏振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振幅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横侧向场分布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传播特点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负号正向（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-beta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z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894F7-63C4-4EA6-BBBC-2ECC1D910F9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958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3F3A7-1513-4CF7-8ABE-0ED7B4052231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>
          <a:xfrm>
            <a:off x="679768" y="4715908"/>
            <a:ext cx="5438140" cy="16619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800" dirty="0" smtClean="0"/>
              <a:t>导波模  </a:t>
            </a:r>
            <a:r>
              <a:rPr lang="en-US" altLang="zh-CN" sz="1800" dirty="0" smtClean="0"/>
              <a:t>--------------------    </a:t>
            </a:r>
            <a:r>
              <a:rPr lang="zh-CN" altLang="en-US" sz="1800" dirty="0" smtClean="0"/>
              <a:t>辐射模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单模   </a:t>
            </a:r>
            <a:r>
              <a:rPr lang="en-US" altLang="zh-CN" sz="1800" dirty="0" smtClean="0"/>
              <a:t>------------------------  </a:t>
            </a:r>
            <a:r>
              <a:rPr lang="zh-CN" altLang="en-US" sz="1800" dirty="0" smtClean="0"/>
              <a:t>单纵模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基模  </a:t>
            </a:r>
            <a:r>
              <a:rPr lang="en-US" altLang="zh-CN" sz="1800" dirty="0" smtClean="0"/>
              <a:t>------------------------    </a:t>
            </a:r>
            <a:r>
              <a:rPr lang="zh-CN" altLang="en-US" sz="1800" dirty="0" smtClean="0"/>
              <a:t>基横模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水平横模  </a:t>
            </a:r>
            <a:r>
              <a:rPr lang="en-US" altLang="zh-CN" sz="1800" dirty="0" smtClean="0"/>
              <a:t>----------------   </a:t>
            </a:r>
            <a:r>
              <a:rPr lang="zh-CN" altLang="en-US" sz="1800" dirty="0" smtClean="0"/>
              <a:t>垂直横模</a:t>
            </a:r>
          </a:p>
        </p:txBody>
      </p:sp>
    </p:spTree>
    <p:extLst>
      <p:ext uri="{BB962C8B-B14F-4D97-AF65-F5344CB8AC3E}">
        <p14:creationId xmlns:p14="http://schemas.microsoft.com/office/powerpoint/2010/main" val="173305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41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均匀介质微扰（图量子阱）</a:t>
            </a: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C1E12-A66C-4B72-8D9E-5CB008E8B938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实际展开有限的相，</a:t>
            </a:r>
            <a:r>
              <a:rPr lang="en-US" altLang="zh-CN" dirty="0" smtClean="0"/>
              <a:t>K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beta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差别太大，耦合可忽略。</a:t>
            </a:r>
            <a:endParaRPr lang="zh-CN" altLang="en-US" dirty="0" smtClean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B20F4-408A-4244-8DBD-6F4A2C6D17C2}" type="slidenum">
              <a:rPr lang="en-US" altLang="zh-CN" smtClean="0">
                <a:solidFill>
                  <a:prstClr val="black"/>
                </a:solidFill>
              </a:rPr>
              <a:pPr/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196108"/>
              </p:ext>
            </p:extLst>
          </p:nvPr>
        </p:nvGraphicFramePr>
        <p:xfrm>
          <a:off x="829352" y="5120480"/>
          <a:ext cx="4211101" cy="701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721" name="Equation" r:id="rId4" imgW="2489040" imgH="482400" progId="Equation.DSMT4">
                  <p:embed/>
                </p:oleObj>
              </mc:Choice>
              <mc:Fallback>
                <p:oleObj name="Equation" r:id="rId4" imgW="2489040" imgH="48240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52" y="5120480"/>
                        <a:ext cx="4211101" cy="701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1" y="5821781"/>
            <a:ext cx="5233781" cy="1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中间，近似为求光功率散度。场算符运算（见电动力学）：叉点减点叉，注意共轭。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最后，在垂直于波导轴的面积无限大，厚度无限小的薄区域积分（常用技巧）。左侧的积分项利用了高斯散度积分定理</a:t>
            </a:r>
            <a:r>
              <a:rPr lang="en-US" altLang="zh-CN" dirty="0" smtClean="0"/>
              <a:t>; </a:t>
            </a:r>
            <a:r>
              <a:rPr lang="zh-CN" altLang="en-US" dirty="0" smtClean="0"/>
              <a:t>右侧按定义积分。两侧对</a:t>
            </a:r>
            <a:r>
              <a:rPr lang="en-US" altLang="zh-CN" dirty="0" smtClean="0"/>
              <a:t>z</a:t>
            </a:r>
            <a:r>
              <a:rPr lang="zh-CN" altLang="en-US" dirty="0" smtClean="0"/>
              <a:t>微分后，右侧</a:t>
            </a:r>
            <a:r>
              <a:rPr lang="en-US" altLang="zh-CN" dirty="0" err="1" smtClean="0"/>
              <a:t>dz</a:t>
            </a:r>
            <a:r>
              <a:rPr lang="zh-CN" altLang="en-US" dirty="0" smtClean="0"/>
              <a:t>消除。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807CF-99FD-4817-AF63-3C811FD07AA8}" type="slidenum">
              <a:rPr lang="en-US" altLang="zh-CN" smtClean="0">
                <a:solidFill>
                  <a:prstClr val="black"/>
                </a:solidFill>
              </a:rPr>
              <a:pPr/>
              <a:t>8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8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1386E-22E6-4077-9115-783EC0C7184F}" type="slidenum">
              <a:rPr lang="en-US" altLang="zh-CN" smtClean="0">
                <a:solidFill>
                  <a:prstClr val="black"/>
                </a:solidFill>
              </a:rPr>
              <a:pPr/>
              <a:t>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m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模朝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+z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取正，与前面约定相反</a:t>
            </a:r>
            <a:endParaRPr lang="en-US" altLang="zh-CN" sz="1200" dirty="0" smtClean="0">
              <a:latin typeface="等线 Light" panose="02010600030101010101" pitchFamily="2" charset="-122"/>
              <a:ea typeface="等线 Light" panose="02010600030101010101" pitchFamily="2" charset="-122"/>
              <a:sym typeface="Symbo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含加光栅层后的直流偏离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</a:t>
            </a:r>
            <a:endParaRPr lang="zh-CN" altLang="en-US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利用到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的计算公式，栖原书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P107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，式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5.92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；类</a:t>
            </a:r>
            <a:r>
              <a:rPr lang="en-US" altLang="zh-CN" sz="1200" dirty="0" err="1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ucsb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书之结果，即前文常微扰情形。</a:t>
            </a:r>
            <a:endParaRPr lang="en-US" altLang="zh-CN" sz="1200" dirty="0" smtClean="0">
              <a:latin typeface="等线 Light" panose="02010600030101010101" pitchFamily="2" charset="-122"/>
              <a:ea typeface="等线 Light" panose="02010600030101010101" pitchFamily="2" charset="-122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思路与量子力学之含时周期微扰理论高度一致，结果亦是。</a:t>
            </a:r>
            <a:endParaRPr lang="zh-CN" altLang="en-US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43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DD8-AED1-403D-8047-ECD4CBA23D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696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4624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485" y="1556792"/>
            <a:ext cx="7886700" cy="4351338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368-224F-43EF-AAB7-618EA0E29E1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970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5205"/>
            <a:ext cx="7886700" cy="1325563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1628800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628800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1500" y="6159526"/>
            <a:ext cx="20574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71800" y="6159526"/>
            <a:ext cx="30861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00800" y="6159526"/>
            <a:ext cx="2057400" cy="365125"/>
          </a:xfrm>
        </p:spPr>
        <p:txBody>
          <a:bodyPr/>
          <a:lstStyle/>
          <a:p>
            <a:fld id="{E6789D09-5AC7-40F4-A258-5DE3544BDD5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1553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740" y="0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282" y="152496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282" y="2348880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8590" y="152496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8590" y="2348880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090" y="6200156"/>
            <a:ext cx="20574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390" y="6200156"/>
            <a:ext cx="30861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390" y="6200156"/>
            <a:ext cx="2057400" cy="365125"/>
          </a:xfrm>
        </p:spPr>
        <p:txBody>
          <a:bodyPr/>
          <a:lstStyle/>
          <a:p>
            <a:fld id="{6360535E-982E-4DA3-B432-BB30F501401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709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756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24807-1075-4802-B20C-9E6551510E7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1386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68933-F96A-40D3-B0CA-BF95F80FE07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821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814" y="155679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738" y="623731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60038" y="623731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89038" y="623731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3DCA1-7CB8-4B7D-9DDD-F9A0D2F5641A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84213" y="1412776"/>
            <a:ext cx="7775575" cy="0"/>
          </a:xfrm>
          <a:prstGeom prst="line">
            <a:avLst/>
          </a:prstGeom>
          <a:noFill/>
          <a:ln w="57150">
            <a:solidFill>
              <a:schemeClr val="accent3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82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3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8" Type="http://schemas.openxmlformats.org/officeDocument/2006/relationships/image" Target="../media/image52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9.w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0.wmf"/><Relationship Id="rId5" Type="http://schemas.openxmlformats.org/officeDocument/2006/relationships/image" Target="../media/image48.wmf"/><Relationship Id="rId15" Type="http://schemas.openxmlformats.org/officeDocument/2006/relationships/oleObject" Target="../embeddings/oleObject43.bin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0.wmf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4.wmf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png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5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8.wmf"/><Relationship Id="rId5" Type="http://schemas.microsoft.com/office/2007/relationships/hdphoto" Target="../media/hdphoto2.wdp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69.png"/><Relationship Id="rId9" Type="http://schemas.openxmlformats.org/officeDocument/2006/relationships/image" Target="../media/image6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75.wmf"/><Relationship Id="rId18" Type="http://schemas.openxmlformats.org/officeDocument/2006/relationships/image" Target="../media/image77.wmf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85.png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61.bin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tif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74.wmf"/><Relationship Id="rId5" Type="http://schemas.openxmlformats.org/officeDocument/2006/relationships/image" Target="../media/image72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3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62.bin"/><Relationship Id="rId22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8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7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92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9.w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9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5" Type="http://schemas.openxmlformats.org/officeDocument/2006/relationships/image" Target="../media/image93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7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00.wmf"/><Relationship Id="rId5" Type="http://schemas.microsoft.com/office/2007/relationships/hdphoto" Target="../media/hdphoto5.wdp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84.bin"/><Relationship Id="rId4" Type="http://schemas.openxmlformats.org/officeDocument/2006/relationships/image" Target="../media/image104.png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8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109.tif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5.wmf"/><Relationship Id="rId12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06.wmf"/><Relationship Id="rId5" Type="http://schemas.openxmlformats.org/officeDocument/2006/relationships/image" Target="../media/image105.wmf"/><Relationship Id="rId15" Type="http://schemas.openxmlformats.org/officeDocument/2006/relationships/image" Target="../media/image107.wmf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9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9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3.bin"/><Relationship Id="rId5" Type="http://schemas.microsoft.com/office/2007/relationships/hdphoto" Target="../media/hdphoto6.wdp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5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98.bin"/><Relationship Id="rId18" Type="http://schemas.openxmlformats.org/officeDocument/2006/relationships/image" Target="../media/image124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wmf"/><Relationship Id="rId20" Type="http://schemas.openxmlformats.org/officeDocument/2006/relationships/image" Target="../media/image125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10" Type="http://schemas.openxmlformats.org/officeDocument/2006/relationships/image" Target="../media/image120.wmf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2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2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91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28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32.tif"/><Relationship Id="rId5" Type="http://schemas.openxmlformats.org/officeDocument/2006/relationships/image" Target="../media/image130.emf"/><Relationship Id="rId10" Type="http://schemas.openxmlformats.org/officeDocument/2006/relationships/image" Target="../media/image131.w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8.wmf"/><Relationship Id="rId11" Type="http://schemas.openxmlformats.org/officeDocument/2006/relationships/image" Target="../media/image6.tiff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40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1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4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4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5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48.wmf"/><Relationship Id="rId12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50.wmf"/><Relationship Id="rId5" Type="http://schemas.openxmlformats.org/officeDocument/2006/relationships/image" Target="../media/image147.wmf"/><Relationship Id="rId15" Type="http://schemas.openxmlformats.org/officeDocument/2006/relationships/image" Target="../media/image26.png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49.wmf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3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5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6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3.wmf"/><Relationship Id="rId4" Type="http://schemas.openxmlformats.org/officeDocument/2006/relationships/image" Target="../media/image17.tif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3419872" y="1813004"/>
            <a:ext cx="253511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激射阈值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发光效率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光谱特征</a:t>
            </a:r>
            <a:r>
              <a: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Tx/>
              <a:buAutoNum type="arabicParenBoth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远场特征</a:t>
            </a: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温度</a:t>
            </a:r>
            <a:r>
              <a:rPr kumimoji="0"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特征</a:t>
            </a:r>
            <a:endParaRPr kumimoji="0" lang="en-US" altLang="zh-CN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动态</a:t>
            </a: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特征</a:t>
            </a:r>
            <a:endParaRPr kumimoji="0" lang="en-US" altLang="zh-CN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altLang="zh-CN" sz="4000" b="0" i="0" kern="1200" spc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cs typeface="+mn-cs"/>
              </a:rPr>
              <a:t>LD </a:t>
            </a:r>
            <a:r>
              <a:rPr lang="zh-CN" altLang="zh-CN" sz="4000" b="0" i="0" kern="1200" spc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cs typeface="+mn-cs"/>
              </a:rPr>
              <a:t>主要性能</a:t>
            </a:r>
            <a:endParaRPr lang="zh-CN" altLang="zh-CN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92516" y="5904015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Advanced laser diodes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736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光栅中场的形式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141431"/>
              </p:ext>
            </p:extLst>
          </p:nvPr>
        </p:nvGraphicFramePr>
        <p:xfrm>
          <a:off x="628650" y="4568285"/>
          <a:ext cx="16287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4" name="Equation" r:id="rId4" imgW="825480" imgH="203040" progId="Equation.DSMT4">
                  <p:embed/>
                </p:oleObj>
              </mc:Choice>
              <mc:Fallback>
                <p:oleObj name="Equation" r:id="rId4" imgW="825480" imgH="2030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4568285"/>
                        <a:ext cx="16287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15378"/>
              </p:ext>
            </p:extLst>
          </p:nvPr>
        </p:nvGraphicFramePr>
        <p:xfrm>
          <a:off x="633930" y="5496942"/>
          <a:ext cx="1805838" cy="82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5" name="Equation" r:id="rId6" imgW="863280" imgH="393480" progId="Equation.DSMT4">
                  <p:embed/>
                </p:oleObj>
              </mc:Choice>
              <mc:Fallback>
                <p:oleObj name="Equation" r:id="rId6" imgW="863280" imgH="3934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0" y="5496942"/>
                        <a:ext cx="1805838" cy="821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4840688" y="4534024"/>
            <a:ext cx="292997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相位匹配条件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27584" y="2488614"/>
            <a:ext cx="2376264" cy="1293782"/>
            <a:chOff x="899592" y="3278830"/>
            <a:chExt cx="2376264" cy="1293782"/>
          </a:xfrm>
        </p:grpSpPr>
        <p:cxnSp>
          <p:nvCxnSpPr>
            <p:cNvPr id="10" name="直接箭头连接符 9"/>
            <p:cNvCxnSpPr/>
            <p:nvPr/>
          </p:nvCxnSpPr>
          <p:spPr bwMode="auto">
            <a:xfrm>
              <a:off x="899592" y="3789040"/>
              <a:ext cx="2376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 bwMode="auto">
            <a:xfrm>
              <a:off x="2087856" y="4005064"/>
              <a:ext cx="1188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 bwMode="auto">
            <a:xfrm flipH="1" flipV="1">
              <a:off x="899592" y="4005064"/>
              <a:ext cx="1152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 bwMode="auto">
            <a:xfrm>
              <a:off x="899592" y="3356992"/>
              <a:ext cx="0" cy="1188000"/>
            </a:xfrm>
            <a:prstGeom prst="line">
              <a:avLst/>
            </a:prstGeom>
            <a:noFill/>
            <a:ln w="19050" cap="flat" cmpd="thinThick" algn="ctr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>
              <a:off x="3275856" y="3356992"/>
              <a:ext cx="0" cy="1188000"/>
            </a:xfrm>
            <a:prstGeom prst="line">
              <a:avLst/>
            </a:prstGeom>
            <a:noFill/>
            <a:ln w="19050" cap="flat" cmpd="thinThick" algn="ctr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0492826"/>
                </p:ext>
              </p:extLst>
            </p:nvPr>
          </p:nvGraphicFramePr>
          <p:xfrm>
            <a:off x="1295768" y="3278830"/>
            <a:ext cx="1509713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06" name="Equation" r:id="rId8" imgW="838080" imgH="203040" progId="Equation.DSMT4">
                    <p:embed/>
                  </p:oleObj>
                </mc:Choice>
                <mc:Fallback>
                  <p:oleObj name="Equation" r:id="rId8" imgW="838080" imgH="203040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768" y="3278830"/>
                          <a:ext cx="1509713" cy="365125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2"/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直接连接符 57"/>
            <p:cNvCxnSpPr/>
            <p:nvPr/>
          </p:nvCxnSpPr>
          <p:spPr bwMode="auto">
            <a:xfrm>
              <a:off x="2066672" y="3780612"/>
              <a:ext cx="0" cy="792000"/>
            </a:xfrm>
            <a:prstGeom prst="line">
              <a:avLst/>
            </a:prstGeom>
            <a:noFill/>
            <a:ln w="19050" cap="flat" cmpd="thinThick" algn="ctr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5167168"/>
                </p:ext>
              </p:extLst>
            </p:nvPr>
          </p:nvGraphicFramePr>
          <p:xfrm>
            <a:off x="2449329" y="4162669"/>
            <a:ext cx="412750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07" name="Equation" r:id="rId10" imgW="228600" imgH="203040" progId="Equation.DSMT4">
                    <p:embed/>
                  </p:oleObj>
                </mc:Choice>
                <mc:Fallback>
                  <p:oleObj name="Equation" r:id="rId10" imgW="228600" imgH="203040" progId="Equation.DSMT4">
                    <p:embed/>
                    <p:pic>
                      <p:nvPicPr>
                        <p:cNvPr id="57" name="对象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329" y="4162669"/>
                          <a:ext cx="412750" cy="36353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2"/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0694433"/>
                </p:ext>
              </p:extLst>
            </p:nvPr>
          </p:nvGraphicFramePr>
          <p:xfrm>
            <a:off x="1092494" y="4172506"/>
            <a:ext cx="549275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08" name="Equation" r:id="rId12" imgW="304560" imgH="203040" progId="Equation.DSMT4">
                    <p:embed/>
                  </p:oleObj>
                </mc:Choice>
                <mc:Fallback>
                  <p:oleObj name="Equation" r:id="rId12" imgW="304560" imgH="203040" progId="Equation.DSMT4">
                    <p:embed/>
                    <p:pic>
                      <p:nvPicPr>
                        <p:cNvPr id="59" name="对象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494" y="4172506"/>
                          <a:ext cx="549275" cy="36353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2"/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83568" y="1556792"/>
            <a:ext cx="5184576" cy="461467"/>
            <a:chOff x="2267744" y="1556792"/>
            <a:chExt cx="5188332" cy="482453"/>
          </a:xfrm>
        </p:grpSpPr>
        <p:graphicFrame>
          <p:nvGraphicFramePr>
            <p:cNvPr id="4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466520"/>
                </p:ext>
              </p:extLst>
            </p:nvPr>
          </p:nvGraphicFramePr>
          <p:xfrm>
            <a:off x="2793589" y="1575695"/>
            <a:ext cx="4662487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09" name="Equation" r:id="rId14" imgW="2692080" imgH="266400" progId="Equation.DSMT4">
                    <p:embed/>
                  </p:oleObj>
                </mc:Choice>
                <mc:Fallback>
                  <p:oleObj name="Equation" r:id="rId14" imgW="2692080" imgH="266400" progId="Equation.DSMT4">
                    <p:embed/>
                    <p:pic>
                      <p:nvPicPr>
                        <p:cNvPr id="1229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3589" y="1575695"/>
                          <a:ext cx="4662487" cy="4635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267744" y="155679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设：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4222933" y="2806272"/>
            <a:ext cx="4165491" cy="51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参考标准波导有效折射率和 </a:t>
            </a: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</a:t>
            </a:r>
            <a:endParaRPr lang="en-US" altLang="zh-CN" sz="2000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6" name="TextBox 19"/>
          <p:cNvSpPr txBox="1"/>
          <p:nvPr/>
        </p:nvSpPr>
        <p:spPr>
          <a:xfrm>
            <a:off x="4222933" y="6329581"/>
            <a:ext cx="465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栖原敏明 半导体激光基础 科学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2002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p185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260079"/>
              </p:ext>
            </p:extLst>
          </p:nvPr>
        </p:nvGraphicFramePr>
        <p:xfrm>
          <a:off x="6804248" y="1484784"/>
          <a:ext cx="1428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10" name="Equation" r:id="rId16" imgW="723600" imgH="393480" progId="Equation.DSMT4">
                  <p:embed/>
                </p:oleObj>
              </mc:Choice>
              <mc:Fallback>
                <p:oleObj name="Equation" r:id="rId16" imgW="723600" imgH="39348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1484784"/>
                        <a:ext cx="14287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9414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DBF</a:t>
            </a:r>
            <a:r>
              <a:rPr lang="zh-CN" altLang="en-US" dirty="0" smtClean="0"/>
              <a:t>激光器中的耦合模方程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855487"/>
              </p:ext>
            </p:extLst>
          </p:nvPr>
        </p:nvGraphicFramePr>
        <p:xfrm>
          <a:off x="628650" y="1614884"/>
          <a:ext cx="48450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34" name="Equation" r:id="rId4" imgW="2234880" imgH="266400" progId="Equation.DSMT4">
                  <p:embed/>
                </p:oleObj>
              </mc:Choice>
              <mc:Fallback>
                <p:oleObj name="Equation" r:id="rId4" imgW="2234880" imgH="266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614884"/>
                        <a:ext cx="48450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46363" y="16729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代入耦合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模方程：</a:t>
            </a: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73318"/>
              </p:ext>
            </p:extLst>
          </p:nvPr>
        </p:nvGraphicFramePr>
        <p:xfrm>
          <a:off x="5505824" y="2831664"/>
          <a:ext cx="2090512" cy="63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35" name="Equation" r:id="rId6" imgW="1295280" imgH="393480" progId="Equation.DSMT4">
                  <p:embed/>
                </p:oleObj>
              </mc:Choice>
              <mc:Fallback>
                <p:oleObj name="Equation" r:id="rId6" imgW="1295280" imgH="393480" progId="Equation.DSMT4">
                  <p:embed/>
                  <p:pic>
                    <p:nvPicPr>
                      <p:cNvPr id="123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824" y="2831664"/>
                        <a:ext cx="2090512" cy="634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767282"/>
              </p:ext>
            </p:extLst>
          </p:nvPr>
        </p:nvGraphicFramePr>
        <p:xfrm>
          <a:off x="633411" y="2708920"/>
          <a:ext cx="3987800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36" name="Equation" r:id="rId8" imgW="1587240" imgH="812520" progId="Equation.DSMT4">
                  <p:embed/>
                </p:oleObj>
              </mc:Choice>
              <mc:Fallback>
                <p:oleObj name="Equation" r:id="rId8" imgW="1587240" imgH="81252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1" y="2708920"/>
                        <a:ext cx="3987800" cy="20431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2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898125"/>
              </p:ext>
            </p:extLst>
          </p:nvPr>
        </p:nvGraphicFramePr>
        <p:xfrm>
          <a:off x="5473700" y="3838327"/>
          <a:ext cx="1794686" cy="111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37" name="Equation" r:id="rId10" imgW="850680" imgH="533160" progId="Equation.DSMT4">
                  <p:embed/>
                </p:oleObj>
              </mc:Choice>
              <mc:Fallback>
                <p:oleObj name="Equation" r:id="rId10" imgW="850680" imgH="53316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3838327"/>
                        <a:ext cx="1794686" cy="1114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680618"/>
              </p:ext>
            </p:extLst>
          </p:nvPr>
        </p:nvGraphicFramePr>
        <p:xfrm>
          <a:off x="2294067" y="5296213"/>
          <a:ext cx="4366165" cy="797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38" name="Equation" r:id="rId12" imgW="2133360" imgH="393480" progId="Equation.DSMT4">
                  <p:embed/>
                </p:oleObj>
              </mc:Choice>
              <mc:Fallback>
                <p:oleObj name="Equation" r:id="rId12" imgW="2133360" imgH="39348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067" y="5296213"/>
                        <a:ext cx="4366165" cy="797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1561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耦合模方程之求解</a:t>
            </a:r>
            <a:endParaRPr lang="zh-CN" altLang="en-US" sz="32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6189345" y="248935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（改写为失谐形式）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6240" y="4100686"/>
            <a:ext cx="365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代入前页</a:t>
            </a:r>
            <a:r>
              <a:rPr lang="en-US" altLang="zh-CN" sz="2400" i="1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i="1" baseline="-25000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</a:t>
            </a:r>
            <a:r>
              <a:rPr lang="zh-CN" altLang="en-US" sz="2400" i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2400" i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微分公式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531776"/>
              </p:ext>
            </p:extLst>
          </p:nvPr>
        </p:nvGraphicFramePr>
        <p:xfrm>
          <a:off x="628650" y="1587165"/>
          <a:ext cx="45116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076" name="Equation" r:id="rId4" imgW="2197080" imgH="266400" progId="Equation.DSMT4">
                  <p:embed/>
                </p:oleObj>
              </mc:Choice>
              <mc:Fallback>
                <p:oleObj name="Equation" r:id="rId4" imgW="2197080" imgH="266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587165"/>
                        <a:ext cx="45116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698892"/>
              </p:ext>
            </p:extLst>
          </p:nvPr>
        </p:nvGraphicFramePr>
        <p:xfrm>
          <a:off x="624984" y="4183717"/>
          <a:ext cx="3384376" cy="1052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077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84" y="4183717"/>
                        <a:ext cx="3384376" cy="10526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851428" y="322155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（合理假设解的形式）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83" y="5694142"/>
            <a:ext cx="6811045" cy="665162"/>
            <a:chOff x="633983" y="5906251"/>
            <a:chExt cx="6811045" cy="66516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440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4863223"/>
                    </p:ext>
                  </p:extLst>
                </p:nvPr>
              </p:nvGraphicFramePr>
              <p:xfrm>
                <a:off x="2123728" y="5906251"/>
                <a:ext cx="5321300" cy="665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9078" name="Equation" r:id="rId8" imgW="2438280" imgH="304560" progId="Equation.DSMT4">
                        <p:embed/>
                      </p:oleObj>
                    </mc:Choice>
                    <mc:Fallback>
                      <p:oleObj name="Equation" r:id="rId8" imgW="2438280" imgH="304560" progId="Equation.DSMT4">
                        <p:embed/>
                        <p:pic>
                          <p:nvPicPr>
                            <p:cNvPr id="1844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23728" y="5906251"/>
                              <a:ext cx="5321300" cy="665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440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4863223"/>
                    </p:ext>
                  </p:extLst>
                </p:nvPr>
              </p:nvGraphicFramePr>
              <p:xfrm>
                <a:off x="2123728" y="5906251"/>
                <a:ext cx="5321300" cy="665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9033" name="Equation" r:id="rId10" imgW="2438280" imgH="304560" progId="Equation.DSMT4">
                        <p:embed/>
                      </p:oleObj>
                    </mc:Choice>
                    <mc:Fallback>
                      <p:oleObj name="Equation" r:id="rId10" imgW="2438280" imgH="304560" progId="Equation.DSMT4">
                        <p:embed/>
                        <p:pic>
                          <p:nvPicPr>
                            <p:cNvPr id="1844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23728" y="5906251"/>
                              <a:ext cx="5321300" cy="665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33983" y="6008000"/>
                  <a:ext cx="12747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>
                            <a:latin typeface="Cambria Math" panose="02040503050406030204" pitchFamily="18" charset="0"/>
                            <a:ea typeface="+mj-ea"/>
                          </a:rPr>
                          <m:t>本</m:t>
                        </m:r>
                        <m:r>
                          <a:rPr lang="zh-CN" altLang="en-US" sz="2400" b="0" i="0">
                            <a:latin typeface="Cambria Math" panose="02040503050406030204" pitchFamily="18" charset="0"/>
                            <a:ea typeface="+mj-ea"/>
                          </a:rPr>
                          <m:t>征值</m:t>
                        </m:r>
                        <m:r>
                          <a:rPr lang="zh-CN" altLang="en-US" sz="2400" b="0" i="0">
                            <a:latin typeface="Cambria Math" panose="02040503050406030204" pitchFamily="18" charset="0"/>
                            <a:ea typeface="+mj-ea"/>
                          </a:rPr>
                          <m:t>:</m:t>
                        </m:r>
                      </m:oMath>
                    </m:oMathPara>
                  </a14:m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3" y="6008000"/>
                  <a:ext cx="12747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/>
          <p:cNvSpPr/>
          <p:nvPr/>
        </p:nvSpPr>
        <p:spPr>
          <a:xfrm>
            <a:off x="4979633" y="482836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得到矩阵形式的特征方程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032001"/>
              </p:ext>
            </p:extLst>
          </p:nvPr>
        </p:nvGraphicFramePr>
        <p:xfrm>
          <a:off x="633983" y="2433835"/>
          <a:ext cx="56594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079" name="Equation" r:id="rId15" imgW="2755800" imgH="266400" progId="Equation.DSMT4">
                  <p:embed/>
                </p:oleObj>
              </mc:Choice>
              <mc:Fallback>
                <p:oleObj name="Equation" r:id="rId15" imgW="2755800" imgH="2664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83" y="2433835"/>
                        <a:ext cx="56594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58670"/>
              </p:ext>
            </p:extLst>
          </p:nvPr>
        </p:nvGraphicFramePr>
        <p:xfrm>
          <a:off x="624984" y="3198502"/>
          <a:ext cx="4354649" cy="56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080" name="Equation" r:id="rId17" imgW="2057400" imgH="266400" progId="Equation.DSMT4">
                  <p:embed/>
                </p:oleObj>
              </mc:Choice>
              <mc:Fallback>
                <p:oleObj name="Equation" r:id="rId17" imgW="2057400" imgH="26640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84" y="3198502"/>
                        <a:ext cx="4354649" cy="5626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>
          <a:xfrm>
            <a:off x="2483768" y="3284984"/>
            <a:ext cx="504056" cy="43204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30868" y="3246078"/>
            <a:ext cx="473180" cy="43204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87788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5" grpId="0"/>
      <p:bldP spid="6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2980930" y="613055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DFB</a:t>
            </a:r>
            <a:r>
              <a:rPr lang="zh-CN" altLang="en-US" sz="4000" dirty="0"/>
              <a:t>波导模式</a:t>
            </a:r>
            <a:endParaRPr lang="en-US" altLang="zh-CN" sz="4000" dirty="0"/>
          </a:p>
        </p:txBody>
      </p:sp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096325"/>
              </p:ext>
            </p:extLst>
          </p:nvPr>
        </p:nvGraphicFramePr>
        <p:xfrm>
          <a:off x="1683047" y="2988687"/>
          <a:ext cx="5121201" cy="1075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88" name="Equation" r:id="rId4" imgW="2527200" imgH="533160" progId="Equation.DSMT4">
                  <p:embed/>
                </p:oleObj>
              </mc:Choice>
              <mc:Fallback>
                <p:oleObj name="Equation" r:id="rId4" imgW="2527200" imgH="533160" progId="Equation.DSMT4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047" y="2988687"/>
                        <a:ext cx="5121201" cy="10751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98820"/>
              </p:ext>
            </p:extLst>
          </p:nvPr>
        </p:nvGraphicFramePr>
        <p:xfrm>
          <a:off x="1660057" y="1697315"/>
          <a:ext cx="4424111" cy="1129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89" name="Equation" r:id="rId6" imgW="3238200" imgH="863280" progId="Equation.DSMT4">
                  <p:embed/>
                </p:oleObj>
              </mc:Choice>
              <mc:Fallback>
                <p:oleObj name="Equation" r:id="rId6" imgW="3238200" imgH="863280" progId="Equation.DSMT4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057" y="1697315"/>
                        <a:ext cx="4424111" cy="112932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2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4489" y="1984157"/>
            <a:ext cx="83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通解：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14489" y="5283607"/>
            <a:ext cx="7719906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简正模式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(Normal mode)</a:t>
            </a:r>
            <a:r>
              <a:rPr lang="zh-CN" altLang="en-US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</a:t>
            </a:r>
            <a:r>
              <a:rPr lang="zh-CN" altLang="en-US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前进波和后进波耦合而成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</a:t>
            </a:r>
          </a:p>
        </p:txBody>
      </p:sp>
      <p:graphicFrame>
        <p:nvGraphicFramePr>
          <p:cNvPr id="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818633"/>
              </p:ext>
            </p:extLst>
          </p:nvPr>
        </p:nvGraphicFramePr>
        <p:xfrm>
          <a:off x="2505373" y="5764539"/>
          <a:ext cx="3657576" cy="68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90" name="Equation" r:id="rId8" imgW="2095200" imgH="393480" progId="Equation.DSMT4">
                  <p:embed/>
                </p:oleObj>
              </mc:Choice>
              <mc:Fallback>
                <p:oleObj name="Equation" r:id="rId8" imgW="2095200" imgH="393480" progId="Equation.DSMT4">
                  <p:embed/>
                  <p:pic>
                    <p:nvPicPr>
                      <p:cNvPr id="2563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373" y="5764539"/>
                        <a:ext cx="3657576" cy="6887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877315" y="4938036"/>
            <a:ext cx="2230601" cy="369332"/>
            <a:chOff x="1877315" y="5255040"/>
            <a:chExt cx="2230601" cy="369332"/>
          </a:xfrm>
        </p:grpSpPr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V="1">
              <a:off x="1877315" y="5265702"/>
              <a:ext cx="2230601" cy="11163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4" name="TextBox 3"/>
            <p:cNvSpPr txBox="1"/>
            <p:nvPr/>
          </p:nvSpPr>
          <p:spPr>
            <a:xfrm>
              <a:off x="2657765" y="52550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前行</a:t>
              </a:r>
              <a:endParaRPr lang="zh-CN" altLang="en-US" sz="18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019089"/>
              </p:ext>
            </p:extLst>
          </p:nvPr>
        </p:nvGraphicFramePr>
        <p:xfrm>
          <a:off x="671513" y="4293096"/>
          <a:ext cx="7664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91" name="Equation" r:id="rId10" imgW="3200400" imgH="253800" progId="Equation.DSMT4">
                  <p:embed/>
                </p:oleObj>
              </mc:Choice>
              <mc:Fallback>
                <p:oleObj name="Equation" r:id="rId10" imgW="3200400" imgH="2538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293096"/>
                        <a:ext cx="7664450" cy="608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148064" y="4950646"/>
            <a:ext cx="2520280" cy="372854"/>
            <a:chOff x="5148064" y="5267650"/>
            <a:chExt cx="2520280" cy="372854"/>
          </a:xfrm>
        </p:grpSpPr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5148064" y="5267650"/>
              <a:ext cx="2520280" cy="1"/>
            </a:xfrm>
            <a:prstGeom prst="line">
              <a:avLst/>
            </a:prstGeom>
            <a:noFill/>
            <a:ln w="38100" cmpd="sng">
              <a:solidFill>
                <a:schemeClr val="accent2"/>
              </a:solidFill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sz="32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6" name="TextBox 3"/>
            <p:cNvSpPr txBox="1"/>
            <p:nvPr/>
          </p:nvSpPr>
          <p:spPr>
            <a:xfrm>
              <a:off x="6229925" y="5271172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accent2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后行</a:t>
              </a:r>
              <a:endParaRPr lang="zh-CN" altLang="en-US" sz="1800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6677" y="5901464"/>
                <a:ext cx="13484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  <a:ea typeface="+mj-ea"/>
                        </a:rPr>
                        <m:t>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  <a:ea typeface="+mj-ea"/>
                        </a:rPr>
                        <m:t>播常数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  <a:ea typeface="+mj-ea"/>
                        </a:rPr>
                        <m:t>:</m:t>
                      </m:r>
                    </m:oMath>
                  </m:oMathPara>
                </a14:m>
                <a:endParaRPr lang="zh-CN" altLang="en-US" sz="2000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7" y="5901464"/>
                <a:ext cx="1348446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47612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DFB</a:t>
            </a:r>
            <a:r>
              <a:rPr lang="zh-CN" altLang="en-US" sz="3600" dirty="0" smtClean="0"/>
              <a:t>中光波模式的色散关系（无增损）</a:t>
            </a:r>
          </a:p>
        </p:txBody>
      </p:sp>
      <p:sp>
        <p:nvSpPr>
          <p:cNvPr id="28680" name="Text Box 13"/>
          <p:cNvSpPr txBox="1">
            <a:spLocks noChangeArrowheads="1"/>
          </p:cNvSpPr>
          <p:nvPr/>
        </p:nvSpPr>
        <p:spPr bwMode="auto">
          <a:xfrm>
            <a:off x="5868144" y="6453336"/>
            <a:ext cx="2836033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</a:t>
            </a:r>
          </a:p>
        </p:txBody>
      </p:sp>
      <p:graphicFrame>
        <p:nvGraphicFramePr>
          <p:cNvPr id="286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68021"/>
              </p:ext>
            </p:extLst>
          </p:nvPr>
        </p:nvGraphicFramePr>
        <p:xfrm>
          <a:off x="5177357" y="2241795"/>
          <a:ext cx="2628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1" name="Equation" r:id="rId4" imgW="1333440" imgH="393480" progId="Equation.DSMT4">
                  <p:embed/>
                </p:oleObj>
              </mc:Choice>
              <mc:Fallback>
                <p:oleObj name="Equation" r:id="rId4" imgW="1333440" imgH="393480" progId="Equation.DSMT4">
                  <p:embed/>
                  <p:pic>
                    <p:nvPicPr>
                      <p:cNvPr id="286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357" y="2241795"/>
                        <a:ext cx="2628900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4908276" y="3174879"/>
            <a:ext cx="391219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布拉格波长的光波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不被允许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6022360" y="530120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回归普通（常）波导</a:t>
            </a:r>
            <a:endParaRPr lang="zh-CN" altLang="en-US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7357" y="1666181"/>
            <a:ext cx="1949998" cy="420687"/>
            <a:chOff x="4655617" y="2009356"/>
            <a:chExt cx="1949998" cy="420687"/>
          </a:xfrm>
        </p:grpSpPr>
        <p:graphicFrame>
          <p:nvGraphicFramePr>
            <p:cNvPr id="1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9313894"/>
                </p:ext>
              </p:extLst>
            </p:nvPr>
          </p:nvGraphicFramePr>
          <p:xfrm>
            <a:off x="4655617" y="2009356"/>
            <a:ext cx="938213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892" name="Equation" r:id="rId6" imgW="507960" imgH="228600" progId="Equation.DSMT4">
                    <p:embed/>
                  </p:oleObj>
                </mc:Choice>
                <mc:Fallback>
                  <p:oleObj name="Equation" r:id="rId6" imgW="507960" imgH="228600" progId="Equation.DSMT4">
                    <p:embed/>
                    <p:pic>
                      <p:nvPicPr>
                        <p:cNvPr id="6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5617" y="2009356"/>
                          <a:ext cx="938213" cy="42068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571279"/>
                </p:ext>
              </p:extLst>
            </p:nvPr>
          </p:nvGraphicFramePr>
          <p:xfrm>
            <a:off x="5807103" y="2066759"/>
            <a:ext cx="798512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893" name="Equation" r:id="rId8" imgW="431640" imgH="177480" progId="Equation.DSMT4">
                    <p:embed/>
                  </p:oleObj>
                </mc:Choice>
                <mc:Fallback>
                  <p:oleObj name="Equation" r:id="rId8" imgW="431640" imgH="177480" progId="Equation.DSMT4">
                    <p:embed/>
                    <p:pic>
                      <p:nvPicPr>
                        <p:cNvPr id="1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7103" y="2066759"/>
                          <a:ext cx="798512" cy="327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61834"/>
              </p:ext>
            </p:extLst>
          </p:nvPr>
        </p:nvGraphicFramePr>
        <p:xfrm>
          <a:off x="1957388" y="4386568"/>
          <a:ext cx="2095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4" name="Equation" r:id="rId10" imgW="114120" imgH="177480" progId="Equation.DSMT4">
                  <p:embed/>
                </p:oleObj>
              </mc:Choice>
              <mc:Fallback>
                <p:oleObj name="Equation" r:id="rId10" imgW="114120" imgH="1774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4386568"/>
                        <a:ext cx="209550" cy="3254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626915"/>
              </p:ext>
            </p:extLst>
          </p:nvPr>
        </p:nvGraphicFramePr>
        <p:xfrm>
          <a:off x="630928" y="4941168"/>
          <a:ext cx="2068513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5" name="Equation" r:id="rId12" imgW="1054080" imgH="634680" progId="Equation.DSMT4">
                  <p:embed/>
                </p:oleObj>
              </mc:Choice>
              <mc:Fallback>
                <p:oleObj name="Equation" r:id="rId12" imgW="1054080" imgH="6346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28" y="4941168"/>
                        <a:ext cx="2068513" cy="1246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23024"/>
              </p:ext>
            </p:extLst>
          </p:nvPr>
        </p:nvGraphicFramePr>
        <p:xfrm>
          <a:off x="580680" y="2182810"/>
          <a:ext cx="36861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6" name="Equation" r:id="rId14" imgW="1879560" imgH="393480" progId="Equation.DSMT4">
                  <p:embed/>
                </p:oleObj>
              </mc:Choice>
              <mc:Fallback>
                <p:oleObj name="Equation" r:id="rId14" imgW="1879560" imgH="3934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680" y="2182810"/>
                        <a:ext cx="3686175" cy="771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80680" y="1598056"/>
                <a:ext cx="3768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  <a:ea typeface="+mj-ea"/>
                        </a:rPr>
                        <m:t>前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行波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,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在无增益和损耗时</m:t>
                      </m:r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0" y="1598056"/>
                <a:ext cx="3768980" cy="461665"/>
              </a:xfrm>
              <a:prstGeom prst="rect">
                <a:avLst/>
              </a:prstGeom>
              <a:blipFill>
                <a:blip r:embed="rId1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79834" y="3177440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i="1" baseline="-25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=0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i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DFB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无实数解</a:t>
            </a:r>
            <a:endParaRPr lang="zh-CN" altLang="en-US" sz="2400" baseline="-25000" dirty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0680" y="4263479"/>
            <a:ext cx="4761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远离</a:t>
            </a:r>
            <a:r>
              <a:rPr lang="zh-CN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𝛽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en-US" altLang="zh-CN" sz="2400" baseline="-25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+mj-ea"/>
                <a:ea typeface="+mj-ea"/>
              </a:rPr>
              <a:t>; </a:t>
            </a:r>
            <a:r>
              <a:rPr lang="zh-CN" altLang="en-US" sz="2400" dirty="0" smtClean="0">
                <a:latin typeface="+mj-ea"/>
                <a:ea typeface="+mj-ea"/>
              </a:rPr>
              <a:t>弱耦合，忽略𝜅时</a:t>
            </a:r>
            <a:r>
              <a:rPr lang="en-US" altLang="zh-CN" sz="2400" dirty="0" smtClean="0">
                <a:latin typeface="+mj-ea"/>
                <a:ea typeface="+mj-ea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DFB</a:t>
            </a:r>
            <a:endParaRPr lang="zh-CN" altLang="en-US" sz="2400" baseline="-25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55576" y="4005064"/>
            <a:ext cx="763658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914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cancled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dirty="0" smtClean="0"/>
                  <a:t>Explain the meanings of the symbols listed below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 smtClean="0"/>
                  <a:t>傅里叶展开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</m:t>
                        </m:r>
                      </m:e>
                    </m:acc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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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z+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并求耦合系数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9874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5" y="1590575"/>
            <a:ext cx="8104591" cy="41776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6978" y="260648"/>
            <a:ext cx="8135169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折射率</a:t>
            </a:r>
            <a:r>
              <a:rPr lang="en-US" altLang="zh-CN" dirty="0" smtClean="0"/>
              <a:t>DFB</a:t>
            </a:r>
            <a:r>
              <a:rPr lang="zh-CN" altLang="en-US" dirty="0" smtClean="0"/>
              <a:t>中光波模式的色散关系</a:t>
            </a:r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5748068" y="3573464"/>
            <a:ext cx="0" cy="1655736"/>
          </a:xfrm>
          <a:prstGeom prst="line">
            <a:avLst/>
          </a:prstGeom>
          <a:ln>
            <a:solidFill>
              <a:schemeClr val="accent1"/>
            </a:solidFill>
            <a:prstDash val="dash"/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 flipV="1">
            <a:off x="3074376" y="3573464"/>
            <a:ext cx="0" cy="16557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53266" name="Group 18"/>
          <p:cNvGrpSpPr>
            <a:grpSpLocks/>
          </p:cNvGrpSpPr>
          <p:nvPr/>
        </p:nvGrpSpPr>
        <p:grpSpPr bwMode="auto">
          <a:xfrm>
            <a:off x="4488256" y="2642721"/>
            <a:ext cx="2519624" cy="2592323"/>
            <a:chOff x="884" y="1550"/>
            <a:chExt cx="1830" cy="1904"/>
          </a:xfrm>
        </p:grpSpPr>
        <p:sp>
          <p:nvSpPr>
            <p:cNvPr id="53268" name="Freeform 20"/>
            <p:cNvSpPr>
              <a:spLocks/>
            </p:cNvSpPr>
            <p:nvPr/>
          </p:nvSpPr>
          <p:spPr bwMode="auto">
            <a:xfrm flipH="1" flipV="1">
              <a:off x="1852" y="2728"/>
              <a:ext cx="862" cy="7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39"/>
                </a:cxn>
                <a:cxn ang="0">
                  <a:pos x="62" y="77"/>
                </a:cxn>
                <a:cxn ang="0">
                  <a:pos x="86" y="96"/>
                </a:cxn>
                <a:cxn ang="0">
                  <a:pos x="96" y="111"/>
                </a:cxn>
                <a:cxn ang="0">
                  <a:pos x="110" y="120"/>
                </a:cxn>
                <a:cxn ang="0">
                  <a:pos x="149" y="154"/>
                </a:cxn>
                <a:cxn ang="0">
                  <a:pos x="197" y="207"/>
                </a:cxn>
                <a:cxn ang="0">
                  <a:pos x="211" y="216"/>
                </a:cxn>
                <a:cxn ang="0">
                  <a:pos x="235" y="235"/>
                </a:cxn>
                <a:cxn ang="0">
                  <a:pos x="245" y="250"/>
                </a:cxn>
                <a:cxn ang="0">
                  <a:pos x="259" y="259"/>
                </a:cxn>
                <a:cxn ang="0">
                  <a:pos x="312" y="298"/>
                </a:cxn>
                <a:cxn ang="0">
                  <a:pos x="346" y="331"/>
                </a:cxn>
                <a:cxn ang="0">
                  <a:pos x="370" y="370"/>
                </a:cxn>
                <a:cxn ang="0">
                  <a:pos x="408" y="403"/>
                </a:cxn>
                <a:cxn ang="0">
                  <a:pos x="437" y="413"/>
                </a:cxn>
                <a:cxn ang="0">
                  <a:pos x="451" y="418"/>
                </a:cxn>
                <a:cxn ang="0">
                  <a:pos x="461" y="447"/>
                </a:cxn>
                <a:cxn ang="0">
                  <a:pos x="475" y="451"/>
                </a:cxn>
                <a:cxn ang="0">
                  <a:pos x="504" y="461"/>
                </a:cxn>
                <a:cxn ang="0">
                  <a:pos x="557" y="504"/>
                </a:cxn>
                <a:cxn ang="0">
                  <a:pos x="634" y="571"/>
                </a:cxn>
                <a:cxn ang="0">
                  <a:pos x="720" y="619"/>
                </a:cxn>
                <a:cxn ang="0">
                  <a:pos x="763" y="648"/>
                </a:cxn>
                <a:cxn ang="0">
                  <a:pos x="802" y="672"/>
                </a:cxn>
                <a:cxn ang="0">
                  <a:pos x="970" y="696"/>
                </a:cxn>
              </a:cxnLst>
              <a:rect l="0" t="0" r="r" b="b"/>
              <a:pathLst>
                <a:path w="970" h="707">
                  <a:moveTo>
                    <a:pt x="0" y="0"/>
                  </a:moveTo>
                  <a:cubicBezTo>
                    <a:pt x="30" y="11"/>
                    <a:pt x="8" y="28"/>
                    <a:pt x="38" y="39"/>
                  </a:cubicBezTo>
                  <a:cubicBezTo>
                    <a:pt x="43" y="60"/>
                    <a:pt x="41" y="70"/>
                    <a:pt x="62" y="77"/>
                  </a:cubicBezTo>
                  <a:cubicBezTo>
                    <a:pt x="94" y="121"/>
                    <a:pt x="50" y="66"/>
                    <a:pt x="86" y="96"/>
                  </a:cubicBezTo>
                  <a:cubicBezTo>
                    <a:pt x="91" y="100"/>
                    <a:pt x="92" y="107"/>
                    <a:pt x="96" y="111"/>
                  </a:cubicBezTo>
                  <a:cubicBezTo>
                    <a:pt x="100" y="115"/>
                    <a:pt x="105" y="117"/>
                    <a:pt x="110" y="120"/>
                  </a:cubicBezTo>
                  <a:cubicBezTo>
                    <a:pt x="134" y="154"/>
                    <a:pt x="119" y="146"/>
                    <a:pt x="149" y="154"/>
                  </a:cubicBezTo>
                  <a:cubicBezTo>
                    <a:pt x="156" y="187"/>
                    <a:pt x="167" y="187"/>
                    <a:pt x="197" y="207"/>
                  </a:cubicBezTo>
                  <a:cubicBezTo>
                    <a:pt x="202" y="210"/>
                    <a:pt x="211" y="216"/>
                    <a:pt x="211" y="216"/>
                  </a:cubicBezTo>
                  <a:cubicBezTo>
                    <a:pt x="241" y="261"/>
                    <a:pt x="201" y="208"/>
                    <a:pt x="235" y="235"/>
                  </a:cubicBezTo>
                  <a:cubicBezTo>
                    <a:pt x="240" y="239"/>
                    <a:pt x="241" y="246"/>
                    <a:pt x="245" y="250"/>
                  </a:cubicBezTo>
                  <a:cubicBezTo>
                    <a:pt x="249" y="254"/>
                    <a:pt x="254" y="256"/>
                    <a:pt x="259" y="259"/>
                  </a:cubicBezTo>
                  <a:cubicBezTo>
                    <a:pt x="268" y="285"/>
                    <a:pt x="288" y="292"/>
                    <a:pt x="312" y="298"/>
                  </a:cubicBezTo>
                  <a:cubicBezTo>
                    <a:pt x="318" y="328"/>
                    <a:pt x="319" y="324"/>
                    <a:pt x="346" y="331"/>
                  </a:cubicBezTo>
                  <a:cubicBezTo>
                    <a:pt x="351" y="352"/>
                    <a:pt x="352" y="358"/>
                    <a:pt x="370" y="370"/>
                  </a:cubicBezTo>
                  <a:cubicBezTo>
                    <a:pt x="381" y="387"/>
                    <a:pt x="383" y="394"/>
                    <a:pt x="408" y="403"/>
                  </a:cubicBezTo>
                  <a:cubicBezTo>
                    <a:pt x="418" y="406"/>
                    <a:pt x="427" y="410"/>
                    <a:pt x="437" y="413"/>
                  </a:cubicBezTo>
                  <a:cubicBezTo>
                    <a:pt x="442" y="415"/>
                    <a:pt x="451" y="418"/>
                    <a:pt x="451" y="418"/>
                  </a:cubicBezTo>
                  <a:cubicBezTo>
                    <a:pt x="454" y="428"/>
                    <a:pt x="458" y="437"/>
                    <a:pt x="461" y="447"/>
                  </a:cubicBezTo>
                  <a:cubicBezTo>
                    <a:pt x="463" y="452"/>
                    <a:pt x="470" y="449"/>
                    <a:pt x="475" y="451"/>
                  </a:cubicBezTo>
                  <a:cubicBezTo>
                    <a:pt x="485" y="454"/>
                    <a:pt x="504" y="461"/>
                    <a:pt x="504" y="461"/>
                  </a:cubicBezTo>
                  <a:cubicBezTo>
                    <a:pt x="519" y="503"/>
                    <a:pt x="516" y="490"/>
                    <a:pt x="557" y="504"/>
                  </a:cubicBezTo>
                  <a:cubicBezTo>
                    <a:pt x="584" y="533"/>
                    <a:pt x="595" y="560"/>
                    <a:pt x="634" y="571"/>
                  </a:cubicBezTo>
                  <a:cubicBezTo>
                    <a:pt x="665" y="604"/>
                    <a:pt x="673" y="613"/>
                    <a:pt x="720" y="619"/>
                  </a:cubicBezTo>
                  <a:cubicBezTo>
                    <a:pt x="734" y="634"/>
                    <a:pt x="744" y="641"/>
                    <a:pt x="763" y="648"/>
                  </a:cubicBezTo>
                  <a:cubicBezTo>
                    <a:pt x="775" y="666"/>
                    <a:pt x="782" y="665"/>
                    <a:pt x="802" y="672"/>
                  </a:cubicBezTo>
                  <a:cubicBezTo>
                    <a:pt x="835" y="707"/>
                    <a:pt x="925" y="696"/>
                    <a:pt x="970" y="69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3267" name="Freeform 19"/>
            <p:cNvSpPr>
              <a:spLocks/>
            </p:cNvSpPr>
            <p:nvPr/>
          </p:nvSpPr>
          <p:spPr bwMode="auto">
            <a:xfrm>
              <a:off x="884" y="1550"/>
              <a:ext cx="898" cy="7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39"/>
                </a:cxn>
                <a:cxn ang="0">
                  <a:pos x="62" y="77"/>
                </a:cxn>
                <a:cxn ang="0">
                  <a:pos x="86" y="96"/>
                </a:cxn>
                <a:cxn ang="0">
                  <a:pos x="96" y="111"/>
                </a:cxn>
                <a:cxn ang="0">
                  <a:pos x="110" y="120"/>
                </a:cxn>
                <a:cxn ang="0">
                  <a:pos x="149" y="154"/>
                </a:cxn>
                <a:cxn ang="0">
                  <a:pos x="197" y="207"/>
                </a:cxn>
                <a:cxn ang="0">
                  <a:pos x="211" y="216"/>
                </a:cxn>
                <a:cxn ang="0">
                  <a:pos x="235" y="235"/>
                </a:cxn>
                <a:cxn ang="0">
                  <a:pos x="245" y="250"/>
                </a:cxn>
                <a:cxn ang="0">
                  <a:pos x="259" y="259"/>
                </a:cxn>
                <a:cxn ang="0">
                  <a:pos x="312" y="298"/>
                </a:cxn>
                <a:cxn ang="0">
                  <a:pos x="346" y="331"/>
                </a:cxn>
                <a:cxn ang="0">
                  <a:pos x="370" y="370"/>
                </a:cxn>
                <a:cxn ang="0">
                  <a:pos x="408" y="403"/>
                </a:cxn>
                <a:cxn ang="0">
                  <a:pos x="437" y="413"/>
                </a:cxn>
                <a:cxn ang="0">
                  <a:pos x="451" y="418"/>
                </a:cxn>
                <a:cxn ang="0">
                  <a:pos x="461" y="447"/>
                </a:cxn>
                <a:cxn ang="0">
                  <a:pos x="475" y="451"/>
                </a:cxn>
                <a:cxn ang="0">
                  <a:pos x="504" y="461"/>
                </a:cxn>
                <a:cxn ang="0">
                  <a:pos x="557" y="504"/>
                </a:cxn>
                <a:cxn ang="0">
                  <a:pos x="634" y="571"/>
                </a:cxn>
                <a:cxn ang="0">
                  <a:pos x="720" y="619"/>
                </a:cxn>
                <a:cxn ang="0">
                  <a:pos x="763" y="648"/>
                </a:cxn>
                <a:cxn ang="0">
                  <a:pos x="802" y="672"/>
                </a:cxn>
                <a:cxn ang="0">
                  <a:pos x="970" y="696"/>
                </a:cxn>
              </a:cxnLst>
              <a:rect l="0" t="0" r="r" b="b"/>
              <a:pathLst>
                <a:path w="970" h="707">
                  <a:moveTo>
                    <a:pt x="0" y="0"/>
                  </a:moveTo>
                  <a:cubicBezTo>
                    <a:pt x="30" y="11"/>
                    <a:pt x="8" y="28"/>
                    <a:pt x="38" y="39"/>
                  </a:cubicBezTo>
                  <a:cubicBezTo>
                    <a:pt x="43" y="60"/>
                    <a:pt x="41" y="70"/>
                    <a:pt x="62" y="77"/>
                  </a:cubicBezTo>
                  <a:cubicBezTo>
                    <a:pt x="94" y="121"/>
                    <a:pt x="50" y="66"/>
                    <a:pt x="86" y="96"/>
                  </a:cubicBezTo>
                  <a:cubicBezTo>
                    <a:pt x="91" y="100"/>
                    <a:pt x="92" y="107"/>
                    <a:pt x="96" y="111"/>
                  </a:cubicBezTo>
                  <a:cubicBezTo>
                    <a:pt x="100" y="115"/>
                    <a:pt x="105" y="117"/>
                    <a:pt x="110" y="120"/>
                  </a:cubicBezTo>
                  <a:cubicBezTo>
                    <a:pt x="134" y="154"/>
                    <a:pt x="119" y="146"/>
                    <a:pt x="149" y="154"/>
                  </a:cubicBezTo>
                  <a:cubicBezTo>
                    <a:pt x="156" y="187"/>
                    <a:pt x="167" y="187"/>
                    <a:pt x="197" y="207"/>
                  </a:cubicBezTo>
                  <a:cubicBezTo>
                    <a:pt x="202" y="210"/>
                    <a:pt x="211" y="216"/>
                    <a:pt x="211" y="216"/>
                  </a:cubicBezTo>
                  <a:cubicBezTo>
                    <a:pt x="241" y="261"/>
                    <a:pt x="201" y="208"/>
                    <a:pt x="235" y="235"/>
                  </a:cubicBezTo>
                  <a:cubicBezTo>
                    <a:pt x="240" y="239"/>
                    <a:pt x="241" y="246"/>
                    <a:pt x="245" y="250"/>
                  </a:cubicBezTo>
                  <a:cubicBezTo>
                    <a:pt x="249" y="254"/>
                    <a:pt x="254" y="256"/>
                    <a:pt x="259" y="259"/>
                  </a:cubicBezTo>
                  <a:cubicBezTo>
                    <a:pt x="268" y="285"/>
                    <a:pt x="288" y="292"/>
                    <a:pt x="312" y="298"/>
                  </a:cubicBezTo>
                  <a:cubicBezTo>
                    <a:pt x="318" y="328"/>
                    <a:pt x="319" y="324"/>
                    <a:pt x="346" y="331"/>
                  </a:cubicBezTo>
                  <a:cubicBezTo>
                    <a:pt x="351" y="352"/>
                    <a:pt x="352" y="358"/>
                    <a:pt x="370" y="370"/>
                  </a:cubicBezTo>
                  <a:cubicBezTo>
                    <a:pt x="381" y="387"/>
                    <a:pt x="383" y="394"/>
                    <a:pt x="408" y="403"/>
                  </a:cubicBezTo>
                  <a:cubicBezTo>
                    <a:pt x="418" y="406"/>
                    <a:pt x="427" y="410"/>
                    <a:pt x="437" y="413"/>
                  </a:cubicBezTo>
                  <a:cubicBezTo>
                    <a:pt x="442" y="415"/>
                    <a:pt x="451" y="418"/>
                    <a:pt x="451" y="418"/>
                  </a:cubicBezTo>
                  <a:cubicBezTo>
                    <a:pt x="454" y="428"/>
                    <a:pt x="458" y="437"/>
                    <a:pt x="461" y="447"/>
                  </a:cubicBezTo>
                  <a:cubicBezTo>
                    <a:pt x="463" y="452"/>
                    <a:pt x="470" y="449"/>
                    <a:pt x="475" y="451"/>
                  </a:cubicBezTo>
                  <a:cubicBezTo>
                    <a:pt x="485" y="454"/>
                    <a:pt x="504" y="461"/>
                    <a:pt x="504" y="461"/>
                  </a:cubicBezTo>
                  <a:cubicBezTo>
                    <a:pt x="519" y="503"/>
                    <a:pt x="516" y="490"/>
                    <a:pt x="557" y="504"/>
                  </a:cubicBezTo>
                  <a:cubicBezTo>
                    <a:pt x="584" y="533"/>
                    <a:pt x="595" y="560"/>
                    <a:pt x="634" y="571"/>
                  </a:cubicBezTo>
                  <a:cubicBezTo>
                    <a:pt x="665" y="604"/>
                    <a:pt x="673" y="613"/>
                    <a:pt x="720" y="619"/>
                  </a:cubicBezTo>
                  <a:cubicBezTo>
                    <a:pt x="734" y="634"/>
                    <a:pt x="744" y="641"/>
                    <a:pt x="763" y="648"/>
                  </a:cubicBezTo>
                  <a:cubicBezTo>
                    <a:pt x="775" y="666"/>
                    <a:pt x="782" y="665"/>
                    <a:pt x="802" y="672"/>
                  </a:cubicBezTo>
                  <a:cubicBezTo>
                    <a:pt x="835" y="707"/>
                    <a:pt x="925" y="696"/>
                    <a:pt x="970" y="69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53270" name="Oval 22"/>
          <p:cNvSpPr>
            <a:spLocks noChangeArrowheads="1"/>
          </p:cNvSpPr>
          <p:nvPr/>
        </p:nvSpPr>
        <p:spPr bwMode="auto">
          <a:xfrm>
            <a:off x="3604016" y="4868863"/>
            <a:ext cx="504825" cy="288925"/>
          </a:xfrm>
          <a:prstGeom prst="ellipse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3271" name="Oval 23"/>
          <p:cNvSpPr>
            <a:spLocks noChangeArrowheads="1"/>
          </p:cNvSpPr>
          <p:nvPr/>
        </p:nvSpPr>
        <p:spPr bwMode="auto">
          <a:xfrm>
            <a:off x="4716016" y="4868863"/>
            <a:ext cx="504825" cy="288925"/>
          </a:xfrm>
          <a:prstGeom prst="ellipse">
            <a:avLst/>
          </a:prstGeom>
          <a:noFill/>
          <a:ln w="19050" algn="ctr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32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7848" y="6237312"/>
            <a:ext cx="1169815" cy="586957"/>
          </a:xfrm>
          <a:prstGeom prst="rect">
            <a:avLst/>
          </a:prstGeom>
          <a:solidFill>
            <a:schemeClr val="bg1"/>
          </a:solidFill>
          <a:ln w="190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627784" y="5895762"/>
            <a:ext cx="6331797" cy="89255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基础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P189. </a:t>
            </a:r>
          </a:p>
          <a:p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Coldren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&amp; Corzine, Diode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Lasers and Photonic Integration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Circuits,p347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41493" y="37077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979712" y="2564904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81297" y="2552039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16016" y="2552151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 rot="4269458">
            <a:off x="6479536" y="2516721"/>
            <a:ext cx="360040" cy="2520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26368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990656" cy="1143000"/>
          </a:xfrm>
        </p:spPr>
        <p:txBody>
          <a:bodyPr/>
          <a:lstStyle/>
          <a:p>
            <a:r>
              <a:rPr lang="zh-CN" altLang="en-US" sz="3600" dirty="0" smtClean="0"/>
              <a:t>增益</a:t>
            </a:r>
            <a:r>
              <a:rPr lang="en-US" altLang="zh-CN" sz="3600" dirty="0" smtClean="0"/>
              <a:t>DFB</a:t>
            </a:r>
            <a:r>
              <a:rPr lang="zh-CN" altLang="en-US" dirty="0"/>
              <a:t>光栅中</a:t>
            </a:r>
            <a:r>
              <a:rPr lang="zh-CN" altLang="en-US" sz="3600" dirty="0" smtClean="0"/>
              <a:t>光波模式的色散关系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6832"/>
            <a:ext cx="3384376" cy="4759781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158192" y="6453336"/>
            <a:ext cx="3779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P189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0152" y="1898039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=/2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92214" y="346459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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5348"/>
              </p:ext>
            </p:extLst>
          </p:nvPr>
        </p:nvGraphicFramePr>
        <p:xfrm>
          <a:off x="5940152" y="3926259"/>
          <a:ext cx="107473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68" name="Equation" r:id="rId6" imgW="609480" imgH="393480" progId="Equation.DSMT4">
                  <p:embed/>
                </p:oleObj>
              </mc:Choice>
              <mc:Fallback>
                <p:oleObj name="Equation" r:id="rId6" imgW="609480" imgH="393480" progId="Equation.DSMT4">
                  <p:embed/>
                  <p:pic>
                    <p:nvPicPr>
                      <p:cNvPr id="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926259"/>
                        <a:ext cx="1074737" cy="693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355976" y="2600898"/>
            <a:ext cx="3790274" cy="693738"/>
            <a:chOff x="4213076" y="2625023"/>
            <a:chExt cx="3790274" cy="693738"/>
          </a:xfrm>
        </p:grpSpPr>
        <p:graphicFrame>
          <p:nvGraphicFramePr>
            <p:cNvPr id="7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5228231"/>
                </p:ext>
              </p:extLst>
            </p:nvPr>
          </p:nvGraphicFramePr>
          <p:xfrm>
            <a:off x="5517325" y="2625023"/>
            <a:ext cx="2486025" cy="693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169" name="Equation" r:id="rId8" imgW="1409400" imgH="393480" progId="Equation.DSMT4">
                    <p:embed/>
                  </p:oleObj>
                </mc:Choice>
                <mc:Fallback>
                  <p:oleObj name="Equation" r:id="rId8" imgW="1409400" imgH="393480" progId="Equation.DSMT4">
                    <p:embed/>
                    <p:pic>
                      <p:nvPicPr>
                        <p:cNvPr id="9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7325" y="2625023"/>
                          <a:ext cx="2486025" cy="6937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4213076" y="2741060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标准模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  <a:sym typeface="Symbol" panose="05050102010706020507" pitchFamily="18" charset="2"/>
                </a:rPr>
                <a:t></a:t>
              </a:r>
              <a:r>
                <a:rPr lang="en-US" altLang="zh-CN" sz="2400" dirty="0" smtClean="0">
                  <a:latin typeface="等线 Light" panose="02010600030101010101" pitchFamily="2" charset="-122"/>
                  <a:ea typeface="等线 Light" panose="02010600030101010101" pitchFamily="2" charset="-122"/>
                  <a:sym typeface="Symbol" panose="05050102010706020507" pitchFamily="18" charset="2"/>
                </a:rPr>
                <a:t>: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940152" y="49115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无禁带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259632" y="2564904"/>
            <a:ext cx="1317968" cy="3096344"/>
            <a:chOff x="1259632" y="2564904"/>
            <a:chExt cx="1317968" cy="3096344"/>
          </a:xfrm>
        </p:grpSpPr>
        <p:sp>
          <p:nvSpPr>
            <p:cNvPr id="11" name="圆角矩形 10"/>
            <p:cNvSpPr/>
            <p:nvPr/>
          </p:nvSpPr>
          <p:spPr>
            <a:xfrm>
              <a:off x="1259632" y="2564904"/>
              <a:ext cx="216024" cy="3600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466000" y="5409248"/>
              <a:ext cx="0" cy="25200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77600" y="5409248"/>
              <a:ext cx="0" cy="25200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33286"/>
              </p:ext>
            </p:extLst>
          </p:nvPr>
        </p:nvGraphicFramePr>
        <p:xfrm>
          <a:off x="7022827" y="3446228"/>
          <a:ext cx="706208" cy="38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70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2827" y="3446228"/>
                        <a:ext cx="706208" cy="389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25664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耦合之物理图象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有增益</a:t>
            </a:r>
            <a:r>
              <a:rPr lang="en-US" altLang="zh-CN" dirty="0" smtClean="0"/>
              <a:t>)</a:t>
            </a:r>
            <a:endParaRPr lang="zh-CN" alt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1050" y="1700808"/>
            <a:ext cx="5041900" cy="4594901"/>
            <a:chOff x="3696" y="2341"/>
            <a:chExt cx="1906" cy="1847"/>
          </a:xfrm>
        </p:grpSpPr>
        <p:grpSp>
          <p:nvGrpSpPr>
            <p:cNvPr id="51204" name="Group 5"/>
            <p:cNvGrpSpPr>
              <a:grpSpLocks/>
            </p:cNvGrpSpPr>
            <p:nvPr/>
          </p:nvGrpSpPr>
          <p:grpSpPr bwMode="auto">
            <a:xfrm>
              <a:off x="3696" y="2341"/>
              <a:ext cx="1906" cy="1847"/>
              <a:chOff x="3811" y="1910"/>
              <a:chExt cx="1949" cy="2410"/>
            </a:xfrm>
          </p:grpSpPr>
          <p:pic>
            <p:nvPicPr>
              <p:cNvPr id="5120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" y="1910"/>
                <a:ext cx="1949" cy="241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51208" name="Text Box 7"/>
              <p:cNvSpPr txBox="1">
                <a:spLocks noChangeArrowheads="1"/>
              </p:cNvSpPr>
              <p:nvPr/>
            </p:nvSpPr>
            <p:spPr bwMode="auto">
              <a:xfrm>
                <a:off x="4243" y="4146"/>
                <a:ext cx="406" cy="1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2327</a:t>
                </a:r>
              </a:p>
            </p:txBody>
          </p:sp>
        </p:grpSp>
        <p:sp>
          <p:nvSpPr>
            <p:cNvPr id="51205" name="Text Box 8"/>
            <p:cNvSpPr txBox="1">
              <a:spLocks noChangeArrowheads="1"/>
            </p:cNvSpPr>
            <p:nvPr/>
          </p:nvSpPr>
          <p:spPr bwMode="auto">
            <a:xfrm>
              <a:off x="3878" y="3081"/>
              <a:ext cx="172" cy="18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400" i="1" baseline="-25000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</a:t>
              </a:r>
              <a:endParaRPr lang="en-US" altLang="zh-CN" sz="2400" i="1" baseline="-25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1206" name="Rectangle 9"/>
            <p:cNvSpPr>
              <a:spLocks noChangeArrowheads="1"/>
            </p:cNvSpPr>
            <p:nvPr/>
          </p:nvSpPr>
          <p:spPr bwMode="auto">
            <a:xfrm>
              <a:off x="5147" y="3052"/>
              <a:ext cx="155" cy="18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400" i="1" baseline="-25000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</a:t>
              </a:r>
              <a:endParaRPr lang="en-US" altLang="zh-CN" sz="2400" i="1" baseline="-25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775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边界条件</a:t>
            </a:r>
          </a:p>
        </p:txBody>
      </p:sp>
      <p:graphicFrame>
        <p:nvGraphicFramePr>
          <p:cNvPr id="154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346187"/>
              </p:ext>
            </p:extLst>
          </p:nvPr>
        </p:nvGraphicFramePr>
        <p:xfrm>
          <a:off x="626855" y="2699007"/>
          <a:ext cx="2174957" cy="544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47" name="公式" r:id="rId4" imgW="1015920" imgH="253800" progId="Equation.3">
                  <p:embed/>
                </p:oleObj>
              </mc:Choice>
              <mc:Fallback>
                <p:oleObj name="公式" r:id="rId4" imgW="1015920" imgH="253800" progId="Equation.3">
                  <p:embed/>
                  <p:pic>
                    <p:nvPicPr>
                      <p:cNvPr id="154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55" y="2699007"/>
                        <a:ext cx="2174957" cy="5440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712544"/>
              </p:ext>
            </p:extLst>
          </p:nvPr>
        </p:nvGraphicFramePr>
        <p:xfrm>
          <a:off x="621754" y="3685083"/>
          <a:ext cx="7664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48" name="Equation" r:id="rId6" imgW="3200400" imgH="253800" progId="Equation.DSMT4">
                  <p:embed/>
                </p:oleObj>
              </mc:Choice>
              <mc:Fallback>
                <p:oleObj name="Equation" r:id="rId6" imgW="3200400" imgH="253800" progId="Equation.DSMT4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54" y="3685083"/>
                        <a:ext cx="7664450" cy="608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1707795" y="4242423"/>
            <a:ext cx="281646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 bwMode="auto">
          <a:xfrm>
            <a:off x="5032297" y="4242423"/>
            <a:ext cx="325390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81507"/>
              </p:ext>
            </p:extLst>
          </p:nvPr>
        </p:nvGraphicFramePr>
        <p:xfrm>
          <a:off x="6694456" y="2064007"/>
          <a:ext cx="22034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49" name="Equation" r:id="rId8" imgW="965160" imgH="279360" progId="Equation.DSMT4">
                  <p:embed/>
                </p:oleObj>
              </mc:Choice>
              <mc:Fallback>
                <p:oleObj name="Equation" r:id="rId8" imgW="965160" imgH="279360" progId="Equation.DSMT4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456" y="2064007"/>
                        <a:ext cx="220345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082990"/>
              </p:ext>
            </p:extLst>
          </p:nvPr>
        </p:nvGraphicFramePr>
        <p:xfrm>
          <a:off x="721774" y="4745751"/>
          <a:ext cx="34369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50" name="Equation" r:id="rId10" imgW="1434960" imgH="241200" progId="Equation.DSMT4">
                  <p:embed/>
                </p:oleObj>
              </mc:Choice>
              <mc:Fallback>
                <p:oleObj name="Equation" r:id="rId10" imgW="1434960" imgH="241200" progId="Equation.DSMT4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74" y="4745751"/>
                        <a:ext cx="3436938" cy="577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816421"/>
              </p:ext>
            </p:extLst>
          </p:nvPr>
        </p:nvGraphicFramePr>
        <p:xfrm>
          <a:off x="734037" y="5725242"/>
          <a:ext cx="705643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51" name="Equation" r:id="rId12" imgW="2946240" imgH="253800" progId="Equation.DSMT4">
                  <p:embed/>
                </p:oleObj>
              </mc:Choice>
              <mc:Fallback>
                <p:oleObj name="Equation" r:id="rId12" imgW="2946240" imgH="253800" progId="Equation.DSMT4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037" y="5725242"/>
                        <a:ext cx="7056437" cy="608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547571"/>
              </p:ext>
            </p:extLst>
          </p:nvPr>
        </p:nvGraphicFramePr>
        <p:xfrm>
          <a:off x="611560" y="1938679"/>
          <a:ext cx="15890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52" name="Equation" r:id="rId14" imgW="698400" imgH="266400" progId="Equation.DSMT4">
                  <p:embed/>
                </p:oleObj>
              </mc:Choice>
              <mc:Fallback>
                <p:oleObj name="Equation" r:id="rId14" imgW="698400" imgH="266400" progId="Equation.DSMT4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938679"/>
                        <a:ext cx="1589087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761467" y="1535916"/>
            <a:ext cx="3385024" cy="1975064"/>
            <a:chOff x="3336949" y="1475492"/>
            <a:chExt cx="3075361" cy="179438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15"/>
            <a:stretch/>
          </p:blipFill>
          <p:spPr>
            <a:xfrm>
              <a:off x="3336949" y="1776884"/>
              <a:ext cx="2993560" cy="1257485"/>
            </a:xfrm>
            <a:prstGeom prst="rect">
              <a:avLst/>
            </a:prstGeom>
          </p:spPr>
        </p:pic>
        <p:cxnSp>
          <p:nvCxnSpPr>
            <p:cNvPr id="66" name="直接箭头连接符 65"/>
            <p:cNvCxnSpPr>
              <a:stCxn id="58" idx="0"/>
            </p:cNvCxnSpPr>
            <p:nvPr/>
          </p:nvCxnSpPr>
          <p:spPr bwMode="auto">
            <a:xfrm>
              <a:off x="3560556" y="3166799"/>
              <a:ext cx="2546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文本框 68"/>
            <p:cNvSpPr txBox="1"/>
            <p:nvPr/>
          </p:nvSpPr>
          <p:spPr>
            <a:xfrm>
              <a:off x="6107418" y="2850445"/>
              <a:ext cx="304892" cy="41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z</a:t>
              </a:r>
              <a:endParaRPr kumimoji="1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6" name="AutoShape 9"/>
            <p:cNvSpPr>
              <a:spLocks noChangeArrowheads="1"/>
            </p:cNvSpPr>
            <p:nvPr/>
          </p:nvSpPr>
          <p:spPr bwMode="auto">
            <a:xfrm>
              <a:off x="3630116" y="2130252"/>
              <a:ext cx="77788" cy="74612"/>
            </a:xfrm>
            <a:prstGeom prst="rightArrow">
              <a:avLst>
                <a:gd name="adj1" fmla="val 50000"/>
                <a:gd name="adj2" fmla="val 26064"/>
              </a:avLst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AutoShape 10"/>
            <p:cNvSpPr>
              <a:spLocks noChangeArrowheads="1"/>
            </p:cNvSpPr>
            <p:nvPr/>
          </p:nvSpPr>
          <p:spPr bwMode="auto">
            <a:xfrm>
              <a:off x="3606353" y="2221188"/>
              <a:ext cx="387350" cy="74612"/>
            </a:xfrm>
            <a:prstGeom prst="leftArrow">
              <a:avLst>
                <a:gd name="adj1" fmla="val 50000"/>
                <a:gd name="adj2" fmla="val 129787"/>
              </a:avLst>
            </a:prstGeom>
            <a:solidFill>
              <a:schemeClr val="accent2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 flipV="1">
              <a:off x="3560556" y="2619348"/>
              <a:ext cx="0" cy="54745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Line 15"/>
            <p:cNvSpPr>
              <a:spLocks noChangeShapeType="1"/>
            </p:cNvSpPr>
            <p:nvPr/>
          </p:nvSpPr>
          <p:spPr bwMode="auto">
            <a:xfrm flipV="1">
              <a:off x="6043246" y="2619348"/>
              <a:ext cx="0" cy="57498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3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1893067"/>
                    </p:ext>
                  </p:extLst>
                </p:nvPr>
              </p:nvGraphicFramePr>
              <p:xfrm>
                <a:off x="3397849" y="2380282"/>
                <a:ext cx="258762" cy="404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57953" name="Equation" r:id="rId17" imgW="114120" imgH="177480" progId="Equation.DSMT4">
                        <p:embed/>
                      </p:oleObj>
                    </mc:Choice>
                    <mc:Fallback>
                      <p:oleObj name="Equation" r:id="rId17" imgW="114120" imgH="177480" progId="Equation.DSMT4">
                        <p:embed/>
                        <p:pic>
                          <p:nvPicPr>
                            <p:cNvPr id="154628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97849" y="2380282"/>
                              <a:ext cx="258762" cy="404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3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1893067"/>
                    </p:ext>
                  </p:extLst>
                </p:nvPr>
              </p:nvGraphicFramePr>
              <p:xfrm>
                <a:off x="3397849" y="2380282"/>
                <a:ext cx="258762" cy="404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5684" name="Equation" r:id="rId19" imgW="114120" imgH="177480" progId="Equation.DSMT4">
                        <p:embed/>
                      </p:oleObj>
                    </mc:Choice>
                    <mc:Fallback>
                      <p:oleObj name="Equation" r:id="rId19" imgW="114120" imgH="177480" progId="Equation.DSMT4">
                        <p:embed/>
                        <p:pic>
                          <p:nvPicPr>
                            <p:cNvPr id="154628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97849" y="2380282"/>
                              <a:ext cx="258762" cy="404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837182" y="1475492"/>
                  <a:ext cx="438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182" y="1475492"/>
                  <a:ext cx="43813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3389948" y="1484784"/>
                  <a:ext cx="432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948" y="1484784"/>
                  <a:ext cx="43281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矩形 101"/>
          <p:cNvSpPr/>
          <p:nvPr/>
        </p:nvSpPr>
        <p:spPr>
          <a:xfrm>
            <a:off x="6649971" y="1617092"/>
            <a:ext cx="2242670" cy="165195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22541" y="1743446"/>
            <a:ext cx="2242670" cy="165195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2761467" y="5298824"/>
            <a:ext cx="130647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786832" y="5298824"/>
            <a:ext cx="12648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62293" y="48599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z=0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64829" y="6146327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z=L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5364128" y="2276872"/>
            <a:ext cx="360000" cy="82125"/>
          </a:xfrm>
          <a:prstGeom prst="rightArrow">
            <a:avLst>
              <a:gd name="adj1" fmla="val 50000"/>
              <a:gd name="adj2" fmla="val 26064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AutoShape 10"/>
          <p:cNvSpPr>
            <a:spLocks noChangeArrowheads="1"/>
          </p:cNvSpPr>
          <p:nvPr/>
        </p:nvSpPr>
        <p:spPr bwMode="auto">
          <a:xfrm>
            <a:off x="5544128" y="2376964"/>
            <a:ext cx="180000" cy="82125"/>
          </a:xfrm>
          <a:prstGeom prst="leftArrow">
            <a:avLst>
              <a:gd name="adj1" fmla="val 50000"/>
              <a:gd name="adj2" fmla="val 129787"/>
            </a:avLst>
          </a:prstGeom>
          <a:solidFill>
            <a:schemeClr val="accent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67944" y="2996952"/>
            <a:ext cx="33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L</a:t>
            </a:r>
            <a:endParaRPr kumimoji="1" lang="zh-CN" alt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20375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</a:rPr>
              <a:t>Ch</a:t>
            </a:r>
            <a:r>
              <a:rPr lang="en-US" altLang="zh-CN" dirty="0">
                <a:latin typeface="等线 Light" panose="02010600030101010101" pitchFamily="2" charset="-122"/>
              </a:rPr>
              <a:t> 5.2 Single mode </a:t>
            </a:r>
            <a:r>
              <a:rPr lang="en-US" altLang="zh-CN" dirty="0" smtClean="0">
                <a:latin typeface="等线 Light" panose="02010600030101010101" pitchFamily="2" charset="-122"/>
              </a:rPr>
              <a:t>diode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等线 Light" panose="02010600030101010101" pitchFamily="2" charset="-122"/>
              </a:rPr>
              <a:t>laser</a:t>
            </a: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04523" y="1700808"/>
            <a:ext cx="446733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kumimoji="0" lang="en-US" altLang="zh-CN" sz="3200" dirty="0" err="1" smtClean="0">
                <a:solidFill>
                  <a:schemeClr val="bg1">
                    <a:lumMod val="6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Microcavity</a:t>
            </a:r>
            <a:endParaRPr kumimoji="0" lang="en-US" altLang="zh-CN" sz="3200" dirty="0" smtClean="0">
              <a:solidFill>
                <a:schemeClr val="bg1">
                  <a:lumMod val="6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0" lang="en-US" altLang="zh-CN" sz="3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</a:p>
          <a:p>
            <a:pPr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PT</a:t>
            </a:r>
          </a:p>
          <a:p>
            <a:pPr>
              <a:spcBef>
                <a:spcPts val="1200"/>
              </a:spcBef>
            </a:pPr>
            <a:endParaRPr kumimoji="0" lang="en-US" altLang="zh-CN" sz="28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971600" y="692696"/>
            <a:ext cx="68580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zh-CN" dirty="0" smtClean="0"/>
          </a:p>
        </p:txBody>
      </p:sp>
      <p:pic>
        <p:nvPicPr>
          <p:cNvPr id="6" name="Picture 12" descr="Image008"/>
          <p:cNvPicPr>
            <a:picLocks noChangeAspect="1" noChangeArrowheads="1"/>
          </p:cNvPicPr>
          <p:nvPr/>
        </p:nvPicPr>
        <p:blipFill rotWithShape="1">
          <a:blip r:embed="rId3" cstate="print"/>
          <a:srcRect b="5913"/>
          <a:stretch/>
        </p:blipFill>
        <p:spPr bwMode="auto">
          <a:xfrm>
            <a:off x="5071853" y="3896922"/>
            <a:ext cx="3313078" cy="255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384814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95690"/>
              </p:ext>
            </p:extLst>
          </p:nvPr>
        </p:nvGraphicFramePr>
        <p:xfrm>
          <a:off x="755576" y="4077072"/>
          <a:ext cx="4767262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2" name="Equation" r:id="rId4" imgW="1587240" imgH="444240" progId="Equation.DSMT4">
                  <p:embed/>
                </p:oleObj>
              </mc:Choice>
              <mc:Fallback>
                <p:oleObj name="Equation" r:id="rId4" imgW="1587240" imgH="444240" progId="Equation.DSMT4">
                  <p:embed/>
                  <p:pic>
                    <p:nvPicPr>
                      <p:cNvPr id="16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77072"/>
                        <a:ext cx="4767262" cy="1335088"/>
                      </a:xfrm>
                      <a:prstGeom prst="rect">
                        <a:avLst/>
                      </a:prstGeom>
                      <a:noFill/>
                      <a:ln w="19050" cmpd="sng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           </a:t>
            </a: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本</a:t>
            </a:r>
            <a:r>
              <a:rPr lang="zh-CN" altLang="en-US" sz="4000" dirty="0">
                <a:solidFill>
                  <a:schemeClr val="tx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征方程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685800" y="1556792"/>
            <a:ext cx="6478488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边界条件决定了关于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8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的线性方程组</a:t>
            </a:r>
            <a:endParaRPr lang="en-US" altLang="zh-CN" sz="28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3560" name="Text Box 18"/>
          <p:cNvSpPr txBox="1">
            <a:spLocks noChangeArrowheads="1"/>
          </p:cNvSpPr>
          <p:nvPr/>
        </p:nvSpPr>
        <p:spPr bwMode="auto">
          <a:xfrm>
            <a:off x="6444208" y="2727545"/>
            <a:ext cx="179728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非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零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解条件</a:t>
            </a:r>
            <a:r>
              <a:rPr lang="en-US" altLang="zh-CN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</p:txBody>
      </p:sp>
      <p:sp>
        <p:nvSpPr>
          <p:cNvPr id="23561" name="Text Box 20"/>
          <p:cNvSpPr txBox="1">
            <a:spLocks noChangeArrowheads="1"/>
          </p:cNvSpPr>
          <p:nvPr/>
        </p:nvSpPr>
        <p:spPr bwMode="auto">
          <a:xfrm>
            <a:off x="6634965" y="4513783"/>
            <a:ext cx="1415772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本征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方程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35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9208"/>
              </p:ext>
            </p:extLst>
          </p:nvPr>
        </p:nvGraphicFramePr>
        <p:xfrm>
          <a:off x="685800" y="2396348"/>
          <a:ext cx="5273972" cy="1124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3" name="Equation" r:id="rId6" imgW="2209680" imgH="482400" progId="Equation.DSMT4">
                  <p:embed/>
                </p:oleObj>
              </mc:Choice>
              <mc:Fallback>
                <p:oleObj name="Equation" r:id="rId6" imgW="2209680" imgH="482400" progId="Equation.DSMT4">
                  <p:embed/>
                  <p:pic>
                    <p:nvPicPr>
                      <p:cNvPr id="2355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96348"/>
                        <a:ext cx="5273972" cy="11240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441319" y="6480844"/>
            <a:ext cx="372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P192.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55979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/>
      <p:bldP spid="235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92675"/>
            <a:ext cx="8278688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DFB</a:t>
            </a:r>
            <a:r>
              <a:rPr lang="zh-CN" altLang="en-US" dirty="0" smtClean="0"/>
              <a:t>激光器中的激射波长与阈值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684208" y="1726984"/>
            <a:ext cx="352805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两端无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反射时，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,r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=0:</a:t>
            </a:r>
            <a:endParaRPr lang="en-US" altLang="zh-CN" sz="2400" dirty="0"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548615"/>
              </p:ext>
            </p:extLst>
          </p:nvPr>
        </p:nvGraphicFramePr>
        <p:xfrm>
          <a:off x="686357" y="2574892"/>
          <a:ext cx="2423367" cy="72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87" name="Equation" r:id="rId4" imgW="799920" imgH="241200" progId="Equation.DSMT4">
                  <p:embed/>
                </p:oleObj>
              </mc:Choice>
              <mc:Fallback>
                <p:oleObj name="Equation" r:id="rId4" imgW="799920" imgH="241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57" y="2574892"/>
                        <a:ext cx="2423367" cy="727738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16800"/>
              </p:ext>
            </p:extLst>
          </p:nvPr>
        </p:nvGraphicFramePr>
        <p:xfrm>
          <a:off x="2671202" y="3517427"/>
          <a:ext cx="748670" cy="34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88" name="Equation" r:id="rId6" imgW="380880" imgH="177480" progId="Equation.DSMT4">
                  <p:embed/>
                </p:oleObj>
              </mc:Choice>
              <mc:Fallback>
                <p:oleObj name="Equation" r:id="rId6" imgW="380880" imgH="17748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202" y="3517427"/>
                        <a:ext cx="748670" cy="348219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48776"/>
              </p:ext>
            </p:extLst>
          </p:nvPr>
        </p:nvGraphicFramePr>
        <p:xfrm>
          <a:off x="684208" y="4288336"/>
          <a:ext cx="24447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89" name="Equation" r:id="rId8" imgW="1155600" imgH="279360" progId="Equation.DSMT4">
                  <p:embed/>
                </p:oleObj>
              </mc:Choice>
              <mc:Fallback>
                <p:oleObj name="Equation" r:id="rId8" imgW="1155600" imgH="2793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08" y="4288336"/>
                        <a:ext cx="2444750" cy="588962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5800" y="5306789"/>
            <a:ext cx="5655107" cy="498475"/>
            <a:chOff x="685800" y="5306789"/>
            <a:chExt cx="5655107" cy="498475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6113040"/>
                </p:ext>
              </p:extLst>
            </p:nvPr>
          </p:nvGraphicFramePr>
          <p:xfrm>
            <a:off x="685800" y="5306789"/>
            <a:ext cx="4937125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990" name="Equation" r:id="rId10" imgW="2374560" imgH="241200" progId="Equation.DSMT4">
                    <p:embed/>
                  </p:oleObj>
                </mc:Choice>
                <mc:Fallback>
                  <p:oleObj name="Equation" r:id="rId10" imgW="2374560" imgH="241200" progId="Equation.DSMT4">
                    <p:embed/>
                    <p:pic>
                      <p:nvPicPr>
                        <p:cNvPr id="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306789"/>
                          <a:ext cx="4937125" cy="4984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6156176" y="534359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07632"/>
              </p:ext>
            </p:extLst>
          </p:nvPr>
        </p:nvGraphicFramePr>
        <p:xfrm>
          <a:off x="3882061" y="3541344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91" name="Equation" r:id="rId12" imgW="368280" imgH="177480" progId="Equation.DSMT4">
                  <p:embed/>
                </p:oleObj>
              </mc:Choice>
              <mc:Fallback>
                <p:oleObj name="Equation" r:id="rId12" imgW="368280" imgH="17748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061" y="3541344"/>
                        <a:ext cx="660400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24685" y="34786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折射率光栅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868144" y="6525927"/>
            <a:ext cx="3041217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</a:p>
        </p:txBody>
      </p:sp>
      <p:sp>
        <p:nvSpPr>
          <p:cNvPr id="5" name="矩形 4"/>
          <p:cNvSpPr/>
          <p:nvPr/>
        </p:nvSpPr>
        <p:spPr>
          <a:xfrm>
            <a:off x="4932040" y="348116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则</a:t>
            </a:r>
          </a:p>
        </p:txBody>
      </p: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323018"/>
              </p:ext>
            </p:extLst>
          </p:nvPr>
        </p:nvGraphicFramePr>
        <p:xfrm>
          <a:off x="6740122" y="3562591"/>
          <a:ext cx="1862094" cy="224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92" name="Equation" r:id="rId14" imgW="1091880" imgH="1320480" progId="Equation.DSMT4">
                  <p:embed/>
                </p:oleObj>
              </mc:Choice>
              <mc:Fallback>
                <p:oleObj name="Equation" r:id="rId14" imgW="1091880" imgH="132048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122" y="3562591"/>
                        <a:ext cx="1862094" cy="224267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41172" y="6056587"/>
            <a:ext cx="3435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不满足激射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条件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同前文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60232" y="3429000"/>
            <a:ext cx="1941984" cy="2376264"/>
          </a:xfrm>
          <a:prstGeom prst="roundRect">
            <a:avLst/>
          </a:prstGeom>
          <a:solidFill>
            <a:srgbClr val="FFFFFF">
              <a:alpha val="96863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55506" y="28378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激射条件通式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68707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激射条件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1165" y="1590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因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605231" y="3097181"/>
            <a:ext cx="314323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在弱耦合极限下</a:t>
            </a:r>
            <a:r>
              <a:rPr lang="zh-CN" altLang="en-US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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，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graphicFrame>
        <p:nvGraphicFramePr>
          <p:cNvPr id="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03568"/>
              </p:ext>
            </p:extLst>
          </p:nvPr>
        </p:nvGraphicFramePr>
        <p:xfrm>
          <a:off x="1377411" y="1557125"/>
          <a:ext cx="4408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35" name="Equation" r:id="rId4" imgW="2120760" imgH="241200" progId="Equation.DSMT4">
                  <p:embed/>
                </p:oleObj>
              </mc:Choice>
              <mc:Fallback>
                <p:oleObj name="Equation" r:id="rId4" imgW="2120760" imgH="2412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411" y="1557125"/>
                        <a:ext cx="4408487" cy="498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39552" y="2180977"/>
            <a:ext cx="4910445" cy="815975"/>
            <a:chOff x="430178" y="2964838"/>
            <a:chExt cx="4910445" cy="815975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526888"/>
                </p:ext>
              </p:extLst>
            </p:nvPr>
          </p:nvGraphicFramePr>
          <p:xfrm>
            <a:off x="3203848" y="2964838"/>
            <a:ext cx="2136775" cy="815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336" name="Equation" r:id="rId6" imgW="1091880" imgH="419040" progId="Equation.DSMT4">
                    <p:embed/>
                  </p:oleObj>
                </mc:Choice>
                <mc:Fallback>
                  <p:oleObj name="Equation" r:id="rId6" imgW="1091880" imgH="419040" progId="Equation.DSMT4">
                    <p:embed/>
                    <p:pic>
                      <p:nvPicPr>
                        <p:cNvPr id="3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2964838"/>
                          <a:ext cx="2136775" cy="8159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430178" y="3129296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激射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条件可写为：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6878"/>
              </p:ext>
            </p:extLst>
          </p:nvPr>
        </p:nvGraphicFramePr>
        <p:xfrm>
          <a:off x="628651" y="3093208"/>
          <a:ext cx="3079254" cy="47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37" name="Equation" r:id="rId8" imgW="1295280" imgH="203040" progId="Equation.DSMT4">
                  <p:embed/>
                </p:oleObj>
              </mc:Choice>
              <mc:Fallback>
                <p:oleObj name="Equation" r:id="rId8" imgW="1295280" imgH="20304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" y="3093208"/>
                        <a:ext cx="3079254" cy="479808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33924"/>
              </p:ext>
            </p:extLst>
          </p:nvPr>
        </p:nvGraphicFramePr>
        <p:xfrm>
          <a:off x="2233320" y="3968927"/>
          <a:ext cx="4677359" cy="54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38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320" y="3968927"/>
                        <a:ext cx="4677359" cy="54263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62896" y="5520425"/>
            <a:ext cx="5141737" cy="500863"/>
            <a:chOff x="378030" y="6340984"/>
            <a:chExt cx="5141737" cy="500863"/>
          </a:xfrm>
        </p:grpSpPr>
        <p:sp>
          <p:nvSpPr>
            <p:cNvPr id="19" name="矩形 18"/>
            <p:cNvSpPr/>
            <p:nvPr/>
          </p:nvSpPr>
          <p:spPr>
            <a:xfrm>
              <a:off x="378030" y="6340984"/>
              <a:ext cx="1457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振幅条件</a:t>
              </a:r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7754916"/>
                </p:ext>
              </p:extLst>
            </p:nvPr>
          </p:nvGraphicFramePr>
          <p:xfrm>
            <a:off x="1919367" y="6358251"/>
            <a:ext cx="3600400" cy="483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339" name="Equation" r:id="rId12" imgW="1688760" imgH="228600" progId="Equation.DSMT4">
                    <p:embed/>
                  </p:oleObj>
                </mc:Choice>
                <mc:Fallback>
                  <p:oleObj name="Equation" r:id="rId12" imgW="1688760" imgH="2286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9367" y="6358251"/>
                          <a:ext cx="3600400" cy="483596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562896" y="4853768"/>
            <a:ext cx="8248086" cy="496281"/>
            <a:chOff x="393104" y="5791094"/>
            <a:chExt cx="8248086" cy="496281"/>
          </a:xfrm>
        </p:grpSpPr>
        <p:sp>
          <p:nvSpPr>
            <p:cNvPr id="21" name="矩形 20"/>
            <p:cNvSpPr/>
            <p:nvPr/>
          </p:nvSpPr>
          <p:spPr>
            <a:xfrm>
              <a:off x="393104" y="5791094"/>
              <a:ext cx="18933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相位条件</a:t>
              </a:r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752106"/>
                </p:ext>
              </p:extLst>
            </p:nvPr>
          </p:nvGraphicFramePr>
          <p:xfrm>
            <a:off x="1989804" y="5799753"/>
            <a:ext cx="4588328" cy="476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340" name="Equation" r:id="rId14" imgW="2184120" imgH="228600" progId="Equation.DSMT4">
                    <p:embed/>
                  </p:oleObj>
                </mc:Choice>
                <mc:Fallback>
                  <p:oleObj name="Equation" r:id="rId14" imgW="2184120" imgH="2286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9804" y="5799753"/>
                          <a:ext cx="4588328" cy="476553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121222" y="5825710"/>
              <a:ext cx="1519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m=1,2,3…</a:t>
              </a:r>
              <a:endParaRPr lang="zh-CN" altLang="en-US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5482843" y="6424245"/>
            <a:ext cx="3023585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</a:p>
        </p:txBody>
      </p:sp>
      <p:sp>
        <p:nvSpPr>
          <p:cNvPr id="18" name="矩形 17"/>
          <p:cNvSpPr/>
          <p:nvPr/>
        </p:nvSpPr>
        <p:spPr>
          <a:xfrm>
            <a:off x="562896" y="40094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激射条件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19520" y="23216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消去</a:t>
            </a:r>
          </a:p>
        </p:txBody>
      </p:sp>
      <p:graphicFrame>
        <p:nvGraphicFramePr>
          <p:cNvPr id="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63679"/>
              </p:ext>
            </p:extLst>
          </p:nvPr>
        </p:nvGraphicFramePr>
        <p:xfrm>
          <a:off x="8100392" y="2291648"/>
          <a:ext cx="2905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41" name="Equation" r:id="rId16" imgW="139680" imgH="190440" progId="Equation.DSMT4">
                  <p:embed/>
                </p:oleObj>
              </mc:Choice>
              <mc:Fallback>
                <p:oleObj name="Equation" r:id="rId16" imgW="139680" imgH="190440" progId="Equation.DSMT4">
                  <p:embed/>
                  <p:pic>
                    <p:nvPicPr>
                      <p:cNvPr id="1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2291648"/>
                        <a:ext cx="290512" cy="393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02978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1784"/>
            <a:ext cx="8350696" cy="1143000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DFB-LD</a:t>
            </a:r>
            <a:r>
              <a:rPr lang="zh-CN" altLang="en-US" sz="4000" dirty="0" smtClean="0"/>
              <a:t>模式及阈值</a:t>
            </a:r>
            <a:r>
              <a:rPr lang="en-US" altLang="zh-CN" sz="4000" dirty="0" smtClean="0"/>
              <a:t>—</a:t>
            </a:r>
            <a:r>
              <a:rPr lang="zh-CN" altLang="en-US" sz="3200" dirty="0" smtClean="0"/>
              <a:t>耦合强弱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19672" y="1484784"/>
            <a:ext cx="6120680" cy="4627831"/>
            <a:chOff x="2051720" y="2060848"/>
            <a:chExt cx="5230276" cy="4104456"/>
          </a:xfrm>
        </p:grpSpPr>
        <p:pic>
          <p:nvPicPr>
            <p:cNvPr id="52239" name="Picture 15" descr="图片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060848"/>
              <a:ext cx="5230276" cy="41044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52228" name="Line 13"/>
            <p:cNvSpPr>
              <a:spLocks noChangeShapeType="1"/>
            </p:cNvSpPr>
            <p:nvPr/>
          </p:nvSpPr>
          <p:spPr bwMode="auto">
            <a:xfrm flipV="1">
              <a:off x="5778690" y="4430555"/>
              <a:ext cx="779265" cy="48626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2229" name="Line 14"/>
            <p:cNvSpPr>
              <a:spLocks noChangeShapeType="1"/>
            </p:cNvSpPr>
            <p:nvPr/>
          </p:nvSpPr>
          <p:spPr bwMode="auto">
            <a:xfrm>
              <a:off x="2995427" y="4430555"/>
              <a:ext cx="834488" cy="48626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652120" y="6381328"/>
            <a:ext cx="3023585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菱形 3"/>
          <p:cNvSpPr/>
          <p:nvPr/>
        </p:nvSpPr>
        <p:spPr>
          <a:xfrm rot="20419154">
            <a:off x="2843808" y="1844824"/>
            <a:ext cx="2376264" cy="2808312"/>
          </a:xfrm>
          <a:prstGeom prst="diamond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68742" y="1701091"/>
            <a:ext cx="4254652" cy="2932210"/>
            <a:chOff x="2768742" y="1701091"/>
            <a:chExt cx="4254652" cy="2932210"/>
          </a:xfrm>
        </p:grpSpPr>
        <p:sp>
          <p:nvSpPr>
            <p:cNvPr id="5" name="任意多边形 4"/>
            <p:cNvSpPr/>
            <p:nvPr/>
          </p:nvSpPr>
          <p:spPr>
            <a:xfrm>
              <a:off x="2768742" y="1701091"/>
              <a:ext cx="1865718" cy="2932210"/>
            </a:xfrm>
            <a:custGeom>
              <a:avLst/>
              <a:gdLst>
                <a:gd name="connsiteX0" fmla="*/ 91951 w 1731741"/>
                <a:gd name="connsiteY0" fmla="*/ 0 h 2932210"/>
                <a:gd name="connsiteX1" fmla="*/ 0 w 1731741"/>
                <a:gd name="connsiteY1" fmla="*/ 2007593 h 2932210"/>
                <a:gd name="connsiteX2" fmla="*/ 1634681 w 1731741"/>
                <a:gd name="connsiteY2" fmla="*/ 2932210 h 2932210"/>
                <a:gd name="connsiteX3" fmla="*/ 1731741 w 1731741"/>
                <a:gd name="connsiteY3" fmla="*/ 91950 h 2932210"/>
                <a:gd name="connsiteX4" fmla="*/ 91951 w 1731741"/>
                <a:gd name="connsiteY4" fmla="*/ 0 h 29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741" h="2932210">
                  <a:moveTo>
                    <a:pt x="91951" y="0"/>
                  </a:moveTo>
                  <a:lnTo>
                    <a:pt x="0" y="2007593"/>
                  </a:lnTo>
                  <a:lnTo>
                    <a:pt x="1634681" y="2932210"/>
                  </a:lnTo>
                  <a:lnTo>
                    <a:pt x="1731741" y="91950"/>
                  </a:lnTo>
                  <a:lnTo>
                    <a:pt x="919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>
              <a:off x="4791146" y="1720365"/>
              <a:ext cx="2232248" cy="2854967"/>
            </a:xfrm>
            <a:custGeom>
              <a:avLst/>
              <a:gdLst>
                <a:gd name="connsiteX0" fmla="*/ 91951 w 1731741"/>
                <a:gd name="connsiteY0" fmla="*/ 0 h 2932210"/>
                <a:gd name="connsiteX1" fmla="*/ 0 w 1731741"/>
                <a:gd name="connsiteY1" fmla="*/ 2007593 h 2932210"/>
                <a:gd name="connsiteX2" fmla="*/ 1634681 w 1731741"/>
                <a:gd name="connsiteY2" fmla="*/ 2932210 h 2932210"/>
                <a:gd name="connsiteX3" fmla="*/ 1731741 w 1731741"/>
                <a:gd name="connsiteY3" fmla="*/ 91950 h 2932210"/>
                <a:gd name="connsiteX4" fmla="*/ 91951 w 1731741"/>
                <a:gd name="connsiteY4" fmla="*/ 0 h 29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741" h="2932210">
                  <a:moveTo>
                    <a:pt x="91951" y="0"/>
                  </a:moveTo>
                  <a:lnTo>
                    <a:pt x="0" y="2007593"/>
                  </a:lnTo>
                  <a:lnTo>
                    <a:pt x="1634681" y="2932210"/>
                  </a:lnTo>
                  <a:lnTo>
                    <a:pt x="1731741" y="91950"/>
                  </a:lnTo>
                  <a:lnTo>
                    <a:pt x="919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05076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91685" y="1772816"/>
            <a:ext cx="3016219" cy="3744913"/>
            <a:chOff x="5552436" y="1803826"/>
            <a:chExt cx="3016219" cy="3744913"/>
          </a:xfrm>
        </p:grpSpPr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5552436" y="1803826"/>
              <a:ext cx="3016219" cy="3744913"/>
              <a:chOff x="3017" y="1026"/>
              <a:chExt cx="2091" cy="2812"/>
            </a:xfrm>
          </p:grpSpPr>
          <p:pic>
            <p:nvPicPr>
              <p:cNvPr id="18" name="Picture 8" descr="检索17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026"/>
                <a:ext cx="2047" cy="2812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20" name="Line 11"/>
              <p:cNvSpPr>
                <a:spLocks noChangeShapeType="1"/>
              </p:cNvSpPr>
              <p:nvPr/>
            </p:nvSpPr>
            <p:spPr bwMode="auto">
              <a:xfrm flipV="1">
                <a:off x="3923" y="30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 flipV="1">
                <a:off x="4059" y="30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sp>
            <p:nvSpPr>
              <p:cNvPr id="22" name="AutoShape 13"/>
              <p:cNvSpPr>
                <a:spLocks noChangeArrowheads="1"/>
              </p:cNvSpPr>
              <p:nvPr/>
            </p:nvSpPr>
            <p:spPr bwMode="auto">
              <a:xfrm rot="20549561">
                <a:off x="3017" y="2659"/>
                <a:ext cx="589" cy="318"/>
              </a:xfrm>
              <a:prstGeom prst="rightArrow">
                <a:avLst>
                  <a:gd name="adj1" fmla="val 50000"/>
                  <a:gd name="adj2" fmla="val 46305"/>
                </a:avLst>
              </a:prstGeom>
              <a:solidFill>
                <a:srgbClr val="FFFFF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6840463" y="4290870"/>
              <a:ext cx="0" cy="362239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V="1">
              <a:off x="7055497" y="4282509"/>
              <a:ext cx="0" cy="362239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442267" y="201109"/>
            <a:ext cx="8278688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例：</a:t>
            </a:r>
            <a:r>
              <a:rPr lang="en-US" altLang="zh-CN" dirty="0" smtClean="0"/>
              <a:t>DFB</a:t>
            </a:r>
            <a:r>
              <a:rPr lang="zh-CN" altLang="en-US" dirty="0" smtClean="0"/>
              <a:t>激光激射波长与阈值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6602442" y="6491590"/>
            <a:ext cx="2304256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黄德修 半导体光电子学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185532"/>
              </p:ext>
            </p:extLst>
          </p:nvPr>
        </p:nvGraphicFramePr>
        <p:xfrm>
          <a:off x="4355460" y="3941258"/>
          <a:ext cx="39512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0" name="Equation" r:id="rId6" imgW="1993680" imgH="228600" progId="Equation.DSMT4">
                  <p:embed/>
                </p:oleObj>
              </mc:Choice>
              <mc:Fallback>
                <p:oleObj name="Equation" r:id="rId6" imgW="1993680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460" y="3941258"/>
                        <a:ext cx="3951288" cy="41751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73490"/>
              </p:ext>
            </p:extLst>
          </p:nvPr>
        </p:nvGraphicFramePr>
        <p:xfrm>
          <a:off x="4522144" y="3129504"/>
          <a:ext cx="1136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1" name="Equation" r:id="rId8" imgW="545760" imgH="228600" progId="Equation.DSMT4">
                  <p:embed/>
                </p:oleObj>
              </mc:Choice>
              <mc:Fallback>
                <p:oleObj name="Equation" r:id="rId8" imgW="545760" imgH="228600" progId="Equation.DSMT4">
                  <p:embed/>
                  <p:pic>
                    <p:nvPicPr>
                      <p:cNvPr id="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144" y="3129504"/>
                        <a:ext cx="1136650" cy="471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83397"/>
              </p:ext>
            </p:extLst>
          </p:nvPr>
        </p:nvGraphicFramePr>
        <p:xfrm>
          <a:off x="4758731" y="4650743"/>
          <a:ext cx="26400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2" name="Equation" r:id="rId10" imgW="1231560" imgH="457200" progId="Equation.DSMT4">
                  <p:embed/>
                </p:oleObj>
              </mc:Choice>
              <mc:Fallback>
                <p:oleObj name="Equation" r:id="rId10" imgW="1231560" imgH="457200" progId="Equation.DSMT4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731" y="4650743"/>
                        <a:ext cx="2640013" cy="973137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23528" y="5820193"/>
            <a:ext cx="3963739" cy="534570"/>
            <a:chOff x="3930469" y="4399340"/>
            <a:chExt cx="3963739" cy="534570"/>
          </a:xfrm>
        </p:grpSpPr>
        <p:graphicFrame>
          <p:nvGraphicFramePr>
            <p:cNvPr id="2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6078578"/>
                </p:ext>
              </p:extLst>
            </p:nvPr>
          </p:nvGraphicFramePr>
          <p:xfrm>
            <a:off x="6336871" y="4437022"/>
            <a:ext cx="1557337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83" name="Equation" r:id="rId12" imgW="749160" imgH="241200" progId="Equation.DSMT4">
                    <p:embed/>
                  </p:oleObj>
                </mc:Choice>
                <mc:Fallback>
                  <p:oleObj name="Equation" r:id="rId12" imgW="749160" imgH="241200" progId="Equation.DSMT4">
                    <p:embed/>
                    <p:pic>
                      <p:nvPicPr>
                        <p:cNvPr id="1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6871" y="4437022"/>
                          <a:ext cx="1557337" cy="4968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3930469" y="43993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对于一级光栅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68024" y="5805264"/>
            <a:ext cx="4324456" cy="580154"/>
            <a:chOff x="3930469" y="5259388"/>
            <a:chExt cx="4324456" cy="580154"/>
          </a:xfrm>
        </p:grpSpPr>
        <p:sp>
          <p:nvSpPr>
            <p:cNvPr id="27" name="文本框 26"/>
            <p:cNvSpPr txBox="1"/>
            <p:nvPr/>
          </p:nvSpPr>
          <p:spPr>
            <a:xfrm>
              <a:off x="3930469" y="5259388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对于</a:t>
              </a:r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q 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级光栅</a:t>
              </a:r>
            </a:p>
          </p:txBody>
        </p:sp>
        <p:graphicFrame>
          <p:nvGraphicFramePr>
            <p:cNvPr id="2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4792183"/>
                </p:ext>
              </p:extLst>
            </p:nvPr>
          </p:nvGraphicFramePr>
          <p:xfrm>
            <a:off x="6327700" y="5342655"/>
            <a:ext cx="19272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84" name="Equation" r:id="rId14" imgW="927000" imgH="241200" progId="Equation.DSMT4">
                    <p:embed/>
                  </p:oleObj>
                </mc:Choice>
                <mc:Fallback>
                  <p:oleObj name="Equation" r:id="rId14" imgW="927000" imgH="241200" progId="Equation.DSMT4">
                    <p:embed/>
                    <p:pic>
                      <p:nvPicPr>
                        <p:cNvPr id="2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7700" y="5342655"/>
                          <a:ext cx="1927225" cy="49688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文本框 3"/>
          <p:cNvSpPr txBox="1"/>
          <p:nvPr/>
        </p:nvSpPr>
        <p:spPr>
          <a:xfrm>
            <a:off x="6757382" y="312950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=1,2…</a:t>
            </a:r>
            <a:endParaRPr lang="zh-CN" altLang="en-US" sz="2400" dirty="0" smtClean="0"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93224"/>
              </p:ext>
            </p:extLst>
          </p:nvPr>
        </p:nvGraphicFramePr>
        <p:xfrm>
          <a:off x="4627563" y="1795463"/>
          <a:ext cx="34067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5" name="Equation" r:id="rId16" imgW="1434960" imgH="469800" progId="Equation.DSMT4">
                  <p:embed/>
                </p:oleObj>
              </mc:Choice>
              <mc:Fallback>
                <p:oleObj name="Equation" r:id="rId16" imgW="1434960" imgH="469800" progId="Equation.DSMT4">
                  <p:embed/>
                  <p:pic>
                    <p:nvPicPr>
                      <p:cNvPr id="501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563" y="1795463"/>
                        <a:ext cx="3406775" cy="1027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 cmpd="sng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5675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 DFB</a:t>
            </a:r>
            <a:r>
              <a:rPr lang="zh-CN" altLang="en-US" dirty="0" smtClean="0">
                <a:sym typeface="Symbol" pitchFamily="18" charset="2"/>
              </a:rPr>
              <a:t>如何消除模式简并</a:t>
            </a:r>
          </a:p>
        </p:txBody>
      </p:sp>
      <p:graphicFrame>
        <p:nvGraphicFramePr>
          <p:cNvPr id="3277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572601"/>
              </p:ext>
            </p:extLst>
          </p:nvPr>
        </p:nvGraphicFramePr>
        <p:xfrm>
          <a:off x="627299" y="4413222"/>
          <a:ext cx="6552835" cy="95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2" name="Equation" r:id="rId4" imgW="3581280" imgH="520560" progId="Equation.DSMT4">
                  <p:embed/>
                </p:oleObj>
              </mc:Choice>
              <mc:Fallback>
                <p:oleObj name="Equation" r:id="rId4" imgW="3581280" imgH="520560" progId="Equation.DSMT4">
                  <p:embed/>
                  <p:pic>
                    <p:nvPicPr>
                      <p:cNvPr id="3277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99" y="4413222"/>
                        <a:ext cx="6552835" cy="9526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436198"/>
              </p:ext>
            </p:extLst>
          </p:nvPr>
        </p:nvGraphicFramePr>
        <p:xfrm>
          <a:off x="1181608" y="6174338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3" name="Equation" r:id="rId6" imgW="368280" imgH="177480" progId="Equation.DSMT4">
                  <p:embed/>
                </p:oleObj>
              </mc:Choice>
              <mc:Fallback>
                <p:oleObj name="Equation" r:id="rId6" imgW="368280" imgH="177480" progId="Equation.DSMT4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608" y="6174338"/>
                        <a:ext cx="660400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188589" y="590558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折射率光栅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7349885" y="4843589"/>
            <a:ext cx="142539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 ]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内为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实数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7299" y="5711127"/>
            <a:ext cx="2751362" cy="701675"/>
            <a:chOff x="283756" y="6209664"/>
            <a:chExt cx="2751362" cy="701675"/>
          </a:xfrm>
        </p:grpSpPr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2513892"/>
                </p:ext>
              </p:extLst>
            </p:nvPr>
          </p:nvGraphicFramePr>
          <p:xfrm>
            <a:off x="849738" y="6345395"/>
            <a:ext cx="682625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14" name="Equation" r:id="rId8" imgW="380880" imgH="177480" progId="Equation.DSMT4">
                    <p:embed/>
                  </p:oleObj>
                </mc:Choice>
                <mc:Fallback>
                  <p:oleObj name="Equation" r:id="rId8" imgW="380880" imgH="177480" progId="Equation.DSMT4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738" y="6345395"/>
                          <a:ext cx="682625" cy="317500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640081"/>
                </p:ext>
              </p:extLst>
            </p:nvPr>
          </p:nvGraphicFramePr>
          <p:xfrm>
            <a:off x="2011180" y="6209664"/>
            <a:ext cx="1023938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15" name="Equation" r:id="rId10" imgW="571320" imgH="393480" progId="Equation.DSMT4">
                    <p:embed/>
                  </p:oleObj>
                </mc:Choice>
                <mc:Fallback>
                  <p:oleObj name="Equation" r:id="rId10" imgW="571320" imgH="393480" progId="Equation.DSMT4">
                    <p:embed/>
                    <p:pic>
                      <p:nvPicPr>
                        <p:cNvPr id="501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1180" y="6209664"/>
                          <a:ext cx="1023938" cy="7016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83756" y="6269278"/>
              <a:ext cx="558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令</a:t>
              </a:r>
              <a:endPara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07788" y="1493691"/>
            <a:ext cx="4285353" cy="2718468"/>
            <a:chOff x="2026612" y="1563335"/>
            <a:chExt cx="4285353" cy="2718468"/>
          </a:xfrm>
        </p:grpSpPr>
        <p:grpSp>
          <p:nvGrpSpPr>
            <p:cNvPr id="2" name="Group 28"/>
            <p:cNvGrpSpPr>
              <a:grpSpLocks/>
            </p:cNvGrpSpPr>
            <p:nvPr/>
          </p:nvGrpSpPr>
          <p:grpSpPr bwMode="auto">
            <a:xfrm>
              <a:off x="3387373" y="1748334"/>
              <a:ext cx="2924592" cy="2533469"/>
              <a:chOff x="1897" y="969"/>
              <a:chExt cx="1523" cy="1419"/>
            </a:xfrm>
          </p:grpSpPr>
          <p:grpSp>
            <p:nvGrpSpPr>
              <p:cNvPr id="3" name="Group 22"/>
              <p:cNvGrpSpPr>
                <a:grpSpLocks/>
              </p:cNvGrpSpPr>
              <p:nvPr/>
            </p:nvGrpSpPr>
            <p:grpSpPr bwMode="auto">
              <a:xfrm>
                <a:off x="1897" y="969"/>
                <a:ext cx="600" cy="1419"/>
                <a:chOff x="1897" y="969"/>
                <a:chExt cx="600" cy="1419"/>
              </a:xfrm>
            </p:grpSpPr>
            <p:grpSp>
              <p:nvGrpSpPr>
                <p:cNvPr id="4" name="Group 13"/>
                <p:cNvGrpSpPr>
                  <a:grpSpLocks/>
                </p:cNvGrpSpPr>
                <p:nvPr/>
              </p:nvGrpSpPr>
              <p:grpSpPr bwMode="auto">
                <a:xfrm>
                  <a:off x="1897" y="969"/>
                  <a:ext cx="600" cy="1419"/>
                  <a:chOff x="2404" y="981"/>
                  <a:chExt cx="768" cy="1949"/>
                </a:xfrm>
              </p:grpSpPr>
              <p:pic>
                <p:nvPicPr>
                  <p:cNvPr id="32779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/>
                  <a:srcRect l="41800" r="43387"/>
                  <a:stretch/>
                </p:blipFill>
                <p:spPr bwMode="auto">
                  <a:xfrm>
                    <a:off x="2404" y="981"/>
                    <a:ext cx="768" cy="194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32781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5" y="1071"/>
                    <a:ext cx="0" cy="998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 dirty="0">
                      <a:latin typeface="等线 Light" panose="02010600030101010101" pitchFamily="2" charset="-122"/>
                      <a:ea typeface="等线 Light" panose="02010600030101010101" pitchFamily="2" charset="-122"/>
                    </a:endParaRPr>
                  </a:p>
                </p:txBody>
              </p:sp>
            </p:grpSp>
            <p:sp>
              <p:nvSpPr>
                <p:cNvPr id="3277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183" y="1376"/>
                  <a:ext cx="96" cy="259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/>
                  <a:endParaRPr lang="zh-CN" altLang="zh-CN" sz="2400" i="1" dirty="0"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</p:grpSp>
          <p:sp>
            <p:nvSpPr>
              <p:cNvPr id="32774" name="Text Box 26"/>
              <p:cNvSpPr txBox="1">
                <a:spLocks noChangeArrowheads="1"/>
              </p:cNvSpPr>
              <p:nvPr/>
            </p:nvSpPr>
            <p:spPr bwMode="auto">
              <a:xfrm>
                <a:off x="3264" y="1744"/>
                <a:ext cx="156" cy="20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i="1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z</a:t>
                </a: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00343" y="2251418"/>
              <a:ext cx="4090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000" i="1" baseline="-25000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f</a:t>
              </a:r>
              <a:endParaRPr lang="en-US" altLang="zh-CN" sz="2000" i="1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  <a:p>
              <a:r>
                <a:rPr lang="en-US" altLang="zh-CN" sz="2000" i="1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000" i="1" baseline="-25000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b</a:t>
              </a:r>
              <a:endParaRPr lang="zh-CN" altLang="en-US" sz="2000" i="1" baseline="-250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82" b="1499"/>
            <a:stretch/>
          </p:blipFill>
          <p:spPr>
            <a:xfrm>
              <a:off x="2026612" y="1864964"/>
              <a:ext cx="4206684" cy="1378981"/>
            </a:xfrm>
            <a:prstGeom prst="rect">
              <a:avLst/>
            </a:prstGeom>
          </p:spPr>
        </p:pic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4014760" y="2994588"/>
              <a:ext cx="2196000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51007" y="1563335"/>
              <a:ext cx="1953041" cy="3534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3490541" y="2471761"/>
              <a:ext cx="432000" cy="180000"/>
            </a:xfrm>
            <a:prstGeom prst="leftArrow">
              <a:avLst>
                <a:gd name="adj1" fmla="val 50000"/>
                <a:gd name="adj2" fmla="val 5827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3466772" y="2303659"/>
              <a:ext cx="432000" cy="180000"/>
            </a:xfrm>
            <a:prstGeom prst="rightArrow">
              <a:avLst>
                <a:gd name="adj1" fmla="val 50000"/>
                <a:gd name="adj2" fmla="val 5827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 flipV="1">
              <a:off x="4014824" y="1698444"/>
              <a:ext cx="0" cy="12960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1458" y="3700180"/>
            <a:ext cx="6975820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由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光栅中的模式公式和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L 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处反射为零的条件可得：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49729" y="5716733"/>
            <a:ext cx="2934973" cy="588962"/>
            <a:chOff x="3649729" y="5716733"/>
            <a:chExt cx="2934973" cy="588962"/>
          </a:xfrm>
        </p:grpSpPr>
        <p:graphicFrame>
          <p:nvGraphicFramePr>
            <p:cNvPr id="2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0294487"/>
                </p:ext>
              </p:extLst>
            </p:nvPr>
          </p:nvGraphicFramePr>
          <p:xfrm>
            <a:off x="4139952" y="5716733"/>
            <a:ext cx="2444750" cy="588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16" name="Equation" r:id="rId14" imgW="1155600" imgH="279360" progId="Equation.DSMT4">
                    <p:embed/>
                  </p:oleObj>
                </mc:Choice>
                <mc:Fallback>
                  <p:oleObj name="Equation" r:id="rId14" imgW="1155600" imgH="279360" progId="Equation.DSMT4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952" y="5716733"/>
                          <a:ext cx="2444750" cy="588962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3649729" y="587729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则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2987824" y="4413222"/>
            <a:ext cx="5760640" cy="1104010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52958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</a:t>
            </a:r>
            <a:r>
              <a:rPr lang="zh-CN" altLang="en-US" dirty="0" smtClean="0">
                <a:sym typeface="Symbol" pitchFamily="18" charset="2"/>
              </a:rPr>
              <a:t>相移</a:t>
            </a:r>
            <a:r>
              <a:rPr lang="en-US" altLang="zh-CN" dirty="0" smtClean="0">
                <a:sym typeface="Symbol" pitchFamily="18" charset="2"/>
              </a:rPr>
              <a:t> DFB</a:t>
            </a:r>
            <a:r>
              <a:rPr lang="zh-CN" altLang="en-US" dirty="0" smtClean="0">
                <a:sym typeface="Symbol" pitchFamily="18" charset="2"/>
              </a:rPr>
              <a:t>如何消除模式简并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28650" y="1680422"/>
            <a:ext cx="7846640" cy="90794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连续光栅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sz="2400" i="1" dirty="0" err="1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往返一次，相位为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400" i="1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l-GR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/4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±1, 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范围的光栅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中往返一次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(±1)</a:t>
            </a:r>
            <a:r>
              <a:rPr lang="en-US" altLang="zh-CN" sz="2400" baseline="300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endParaRPr lang="el-GR" altLang="zh-CN" sz="2400" baseline="300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01" name="Text Box 18"/>
          <p:cNvSpPr txBox="1">
            <a:spLocks noChangeArrowheads="1"/>
          </p:cNvSpPr>
          <p:nvPr/>
        </p:nvSpPr>
        <p:spPr bwMode="auto">
          <a:xfrm>
            <a:off x="4972050" y="6491288"/>
            <a:ext cx="4171950" cy="366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] 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半导体激光物理基础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P195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284758"/>
              </p:ext>
            </p:extLst>
          </p:nvPr>
        </p:nvGraphicFramePr>
        <p:xfrm>
          <a:off x="642423" y="4847930"/>
          <a:ext cx="5925473" cy="465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91" name="Equation" r:id="rId4" imgW="2882880" imgH="228600" progId="Equation.DSMT4">
                  <p:embed/>
                </p:oleObj>
              </mc:Choice>
              <mc:Fallback>
                <p:oleObj name="Equation" r:id="rId4" imgW="2882880" imgH="228600" progId="Equation.DSMT4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23" y="4847930"/>
                        <a:ext cx="5925473" cy="465961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650" y="5556660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，对于基模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上式成立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!</a:t>
            </a:r>
            <a:endParaRPr lang="zh-CN" altLang="en-US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2423" y="2810393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令上式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则有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用反射公式直接求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endParaRPr lang="zh-CN" altLang="en-US" sz="2400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4405"/>
              </p:ext>
            </p:extLst>
          </p:nvPr>
        </p:nvGraphicFramePr>
        <p:xfrm>
          <a:off x="1979712" y="3454173"/>
          <a:ext cx="3788459" cy="97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92" name="Equation" r:id="rId6" imgW="1777680" imgH="457200" progId="Equation.DSMT4">
                  <p:embed/>
                </p:oleObj>
              </mc:Choice>
              <mc:Fallback>
                <p:oleObj name="Equation" r:id="rId6" imgW="1777680" imgH="457200" progId="Equation.DSMT4">
                  <p:embed/>
                  <p:pic>
                    <p:nvPicPr>
                      <p:cNvPr id="3277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454173"/>
                        <a:ext cx="3788459" cy="9743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>
          <a:xfrm>
            <a:off x="5148064" y="1721923"/>
            <a:ext cx="4392488" cy="1224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19504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 shift DFB</a:t>
            </a:r>
            <a:r>
              <a:rPr lang="zh-CN" altLang="en-US" dirty="0" smtClean="0">
                <a:sym typeface="Symbol" pitchFamily="18" charset="2"/>
              </a:rPr>
              <a:t>的模式及阈值增益</a:t>
            </a:r>
          </a:p>
        </p:txBody>
      </p:sp>
      <p:pic>
        <p:nvPicPr>
          <p:cNvPr id="55299" name="Picture 4" descr="检索165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1092"/>
          <a:stretch/>
        </p:blipFill>
        <p:spPr bwMode="auto">
          <a:xfrm>
            <a:off x="1547664" y="1628800"/>
            <a:ext cx="5257676" cy="3744416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30303"/>
              </p:ext>
            </p:extLst>
          </p:nvPr>
        </p:nvGraphicFramePr>
        <p:xfrm>
          <a:off x="2987824" y="5733256"/>
          <a:ext cx="26289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232" name="Equation" r:id="rId6" imgW="1244520" imgH="419040" progId="Equation.DSMT4">
                  <p:embed/>
                </p:oleObj>
              </mc:Choice>
              <mc:Fallback>
                <p:oleObj name="Equation" r:id="rId6" imgW="1244520" imgH="4190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733256"/>
                        <a:ext cx="26289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28141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/4 shift DFB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简并解除的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直观图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28651" y="1681609"/>
            <a:ext cx="5527526" cy="4232167"/>
            <a:chOff x="755575" y="1700808"/>
            <a:chExt cx="5925013" cy="4536504"/>
          </a:xfrm>
        </p:grpSpPr>
        <p:pic>
          <p:nvPicPr>
            <p:cNvPr id="5" name="Picture 12" descr="图片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5" y="1700808"/>
              <a:ext cx="5664651" cy="439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755575" y="1700808"/>
              <a:ext cx="5925013" cy="4536504"/>
            </a:xfrm>
            <a:prstGeom prst="rect">
              <a:avLst/>
            </a:prstGeom>
            <a:solidFill>
              <a:schemeClr val="bg2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Picture 2" descr="C:\Users\pku\Desktop\未标题-2.tif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01" y="1681609"/>
            <a:ext cx="2334249" cy="426499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5072451" y="6453336"/>
            <a:ext cx="3787775" cy="274638"/>
            <a:chOff x="2835" y="4164"/>
            <a:chExt cx="2386" cy="173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5" y="4212"/>
              <a:ext cx="2172" cy="10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4999" y="4164"/>
              <a:ext cx="222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80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611560" y="1681608"/>
            <a:ext cx="5544617" cy="4248000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8087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</a:t>
            </a:r>
            <a:r>
              <a:rPr lang="en-US" altLang="zh-CN" dirty="0" smtClean="0"/>
              <a:t>DFB</a:t>
            </a:r>
            <a:r>
              <a:rPr lang="zh-CN" altLang="en-US" dirty="0" smtClean="0"/>
              <a:t>激光器</a:t>
            </a:r>
            <a:endParaRPr lang="zh-CN" alt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505071"/>
              </p:ext>
            </p:extLst>
          </p:nvPr>
        </p:nvGraphicFramePr>
        <p:xfrm>
          <a:off x="827584" y="2741893"/>
          <a:ext cx="6826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77" name="Equation" r:id="rId3" imgW="380880" imgH="177480" progId="Equation.DSMT4">
                  <p:embed/>
                </p:oleObj>
              </mc:Choice>
              <mc:Fallback>
                <p:oleObj name="Equation" r:id="rId3" imgW="380880" imgH="177480" progId="Equation.DSMT4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41893"/>
                        <a:ext cx="682625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84106" y="17147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增益光栅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580509"/>
              </p:ext>
            </p:extLst>
          </p:nvPr>
        </p:nvGraphicFramePr>
        <p:xfrm>
          <a:off x="1835696" y="2542463"/>
          <a:ext cx="10239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78" name="Equation" r:id="rId5" imgW="571320" imgH="393480" progId="Equation.DSMT4">
                  <p:embed/>
                </p:oleObj>
              </mc:Choice>
              <mc:Fallback>
                <p:oleObj name="Equation" r:id="rId5" imgW="571320" imgH="393480" progId="Equation.DSMT4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542463"/>
                        <a:ext cx="1023938" cy="7016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25553"/>
              </p:ext>
            </p:extLst>
          </p:nvPr>
        </p:nvGraphicFramePr>
        <p:xfrm>
          <a:off x="4499992" y="1774095"/>
          <a:ext cx="26400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79" name="Equation" r:id="rId7" imgW="1473120" imgH="203040" progId="Equation.DSMT4">
                  <p:embed/>
                </p:oleObj>
              </mc:Choice>
              <mc:Fallback>
                <p:oleObj name="Equation" r:id="rId7" imgW="1473120" imgH="20304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774095"/>
                        <a:ext cx="2640012" cy="36036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191135"/>
              </p:ext>
            </p:extLst>
          </p:nvPr>
        </p:nvGraphicFramePr>
        <p:xfrm>
          <a:off x="4467161" y="2570172"/>
          <a:ext cx="24955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80" name="Equation" r:id="rId9" imgW="1295280" imgH="279360" progId="Equation.DSMT4">
                  <p:embed/>
                </p:oleObj>
              </mc:Choice>
              <mc:Fallback>
                <p:oleObj name="Equation" r:id="rId9" imgW="1295280" imgH="27936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161" y="2570172"/>
                        <a:ext cx="2495550" cy="5365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940049"/>
              </p:ext>
            </p:extLst>
          </p:nvPr>
        </p:nvGraphicFramePr>
        <p:xfrm>
          <a:off x="679408" y="3641334"/>
          <a:ext cx="5121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81" name="Equation" r:id="rId11" imgW="2463480" imgH="241200" progId="Equation.DSMT4">
                  <p:embed/>
                </p:oleObj>
              </mc:Choice>
              <mc:Fallback>
                <p:oleObj name="Equation" r:id="rId11" imgW="2463480" imgH="2412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08" y="3641334"/>
                        <a:ext cx="5121275" cy="498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278229" y="45937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有可能激射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162482"/>
              </p:ext>
            </p:extLst>
          </p:nvPr>
        </p:nvGraphicFramePr>
        <p:xfrm>
          <a:off x="684106" y="4447958"/>
          <a:ext cx="2039732" cy="61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82" name="Equation" r:id="rId13" imgW="799920" imgH="241200" progId="Equation.DSMT4">
                  <p:embed/>
                </p:oleObj>
              </mc:Choice>
              <mc:Fallback>
                <p:oleObj name="Equation" r:id="rId13" imgW="799920" imgH="241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06" y="4447958"/>
                        <a:ext cx="2039732" cy="612532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624218" y="5356830"/>
            <a:ext cx="6617679" cy="839788"/>
            <a:chOff x="684106" y="5616090"/>
            <a:chExt cx="6617679" cy="839788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8985917"/>
                </p:ext>
              </p:extLst>
            </p:nvPr>
          </p:nvGraphicFramePr>
          <p:xfrm>
            <a:off x="2244247" y="5616090"/>
            <a:ext cx="2111375" cy="815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283" name="Equation" r:id="rId15" imgW="1079280" imgH="419040" progId="Equation.DSMT4">
                    <p:embed/>
                  </p:oleObj>
                </mc:Choice>
                <mc:Fallback>
                  <p:oleObj name="Equation" r:id="rId15" imgW="1079280" imgH="419040" progId="Equation.DSMT4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4247" y="5616090"/>
                          <a:ext cx="2111375" cy="8159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684106" y="575557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激射条件</a:t>
              </a: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0840076"/>
                </p:ext>
              </p:extLst>
            </p:nvPr>
          </p:nvGraphicFramePr>
          <p:xfrm>
            <a:off x="4715747" y="5616090"/>
            <a:ext cx="2586038" cy="839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284" name="Equation" r:id="rId17" imgW="1320480" imgH="431640" progId="Equation.DSMT4">
                    <p:embed/>
                  </p:oleObj>
                </mc:Choice>
                <mc:Fallback>
                  <p:oleObj name="Equation" r:id="rId17" imgW="1320480" imgH="43164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5747" y="5616090"/>
                          <a:ext cx="2586038" cy="83978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684925"/>
              </p:ext>
            </p:extLst>
          </p:nvPr>
        </p:nvGraphicFramePr>
        <p:xfrm>
          <a:off x="2253773" y="1822955"/>
          <a:ext cx="10461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285" name="Equation" r:id="rId19" imgW="583920" imgH="177480" progId="Equation.DSMT4">
                  <p:embed/>
                </p:oleObj>
              </mc:Choice>
              <mc:Fallback>
                <p:oleObj name="Equation" r:id="rId19" imgW="583920" imgH="17748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773" y="1822955"/>
                        <a:ext cx="1046162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4680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altLang="zh-CN" sz="3600" dirty="0" smtClean="0"/>
              <a:t>DFB LD</a:t>
            </a:r>
            <a:endParaRPr lang="en-US" altLang="zh-CN" sz="3200" dirty="0"/>
          </a:p>
        </p:txBody>
      </p:sp>
      <p:pic>
        <p:nvPicPr>
          <p:cNvPr id="2928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9564" b="10784"/>
          <a:stretch/>
        </p:blipFill>
        <p:spPr>
          <a:xfrm>
            <a:off x="2123728" y="1844824"/>
            <a:ext cx="5021610" cy="3600400"/>
          </a:xfrm>
          <a:noFill/>
          <a:ln/>
        </p:spPr>
      </p:pic>
      <p:sp>
        <p:nvSpPr>
          <p:cNvPr id="4" name="矩形 3"/>
          <p:cNvSpPr/>
          <p:nvPr/>
        </p:nvSpPr>
        <p:spPr>
          <a:xfrm>
            <a:off x="4860032" y="6453336"/>
            <a:ext cx="3881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栖原敏明 半导体激光基础 科学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2002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79912" y="1844824"/>
            <a:ext cx="108000" cy="108000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890346" y="5494268"/>
            <a:ext cx="262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Distributed Feedback</a:t>
            </a:r>
            <a:endParaRPr lang="zh-CN" alt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12160" y="4221088"/>
            <a:ext cx="540000" cy="432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2640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增益</a:t>
            </a:r>
            <a:r>
              <a:rPr lang="en-US" altLang="zh-CN" dirty="0"/>
              <a:t>DFB</a:t>
            </a:r>
            <a:r>
              <a:rPr lang="zh-CN" altLang="en-US" dirty="0" smtClean="0"/>
              <a:t>激光器</a:t>
            </a:r>
            <a:r>
              <a:rPr lang="zh-CN" altLang="en-US" dirty="0"/>
              <a:t>激</a:t>
            </a:r>
            <a:r>
              <a:rPr lang="zh-CN" altLang="en-US" dirty="0" smtClean="0"/>
              <a:t>射条件</a:t>
            </a:r>
            <a:endParaRPr lang="zh-CN" altLang="en-US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39552" y="2549811"/>
            <a:ext cx="580497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在弱耦合极限下</a:t>
            </a:r>
            <a:r>
              <a:rPr lang="zh-CN" altLang="en-US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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，满足激射的条件是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: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3429" y="1780688"/>
            <a:ext cx="7911921" cy="536575"/>
            <a:chOff x="740477" y="2097422"/>
            <a:chExt cx="7911921" cy="536575"/>
          </a:xfrm>
        </p:grpSpPr>
        <p:graphicFrame>
          <p:nvGraphicFramePr>
            <p:cNvPr id="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256322"/>
                </p:ext>
              </p:extLst>
            </p:nvPr>
          </p:nvGraphicFramePr>
          <p:xfrm>
            <a:off x="5594873" y="2097422"/>
            <a:ext cx="305752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86" name="Equation" r:id="rId3" imgW="1587240" imgH="279360" progId="Equation.DSMT4">
                    <p:embed/>
                  </p:oleObj>
                </mc:Choice>
                <mc:Fallback>
                  <p:oleObj name="Equation" r:id="rId3" imgW="1587240" imgH="279360" progId="Equation.DSMT4">
                    <p:embed/>
                    <p:pic>
                      <p:nvPicPr>
                        <p:cNvPr id="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4873" y="2097422"/>
                          <a:ext cx="3057525" cy="5365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1739002"/>
                </p:ext>
              </p:extLst>
            </p:nvPr>
          </p:nvGraphicFramePr>
          <p:xfrm>
            <a:off x="2365375" y="2155825"/>
            <a:ext cx="2978677" cy="451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87" name="Equation" r:id="rId5" imgW="1333440" imgH="203040" progId="Equation.DSMT4">
                    <p:embed/>
                  </p:oleObj>
                </mc:Choice>
                <mc:Fallback>
                  <p:oleObj name="Equation" r:id="rId5" imgW="1333440" imgH="20304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5375" y="2155825"/>
                          <a:ext cx="2978677" cy="45122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740477" y="213501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消去</a:t>
              </a:r>
            </a:p>
          </p:txBody>
        </p:sp>
        <p:graphicFrame>
          <p:nvGraphicFramePr>
            <p:cNvPr id="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2131821"/>
                </p:ext>
              </p:extLst>
            </p:nvPr>
          </p:nvGraphicFramePr>
          <p:xfrm>
            <a:off x="1546406" y="2156439"/>
            <a:ext cx="290512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88" name="Equation" r:id="rId7" imgW="139680" imgH="190440" progId="Equation.DSMT4">
                    <p:embed/>
                  </p:oleObj>
                </mc:Choice>
                <mc:Fallback>
                  <p:oleObj name="Equation" r:id="rId7" imgW="139680" imgH="190440" progId="Equation.DSMT4">
                    <p:embed/>
                    <p:pic>
                      <p:nvPicPr>
                        <p:cNvPr id="1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6406" y="2156439"/>
                          <a:ext cx="290512" cy="393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03980"/>
              </p:ext>
            </p:extLst>
          </p:nvPr>
        </p:nvGraphicFramePr>
        <p:xfrm>
          <a:off x="2143764" y="3306583"/>
          <a:ext cx="4804500" cy="55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89" name="Equation" r:id="rId9" imgW="1955520" imgH="228600" progId="Equation.DSMT4">
                  <p:embed/>
                </p:oleObj>
              </mc:Choice>
              <mc:Fallback>
                <p:oleObj name="Equation" r:id="rId9" imgW="1955520" imgH="2286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764" y="3306583"/>
                        <a:ext cx="4804500" cy="55738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410941" y="4821343"/>
            <a:ext cx="5141737" cy="500863"/>
            <a:chOff x="503076" y="5050351"/>
            <a:chExt cx="5141737" cy="500863"/>
          </a:xfrm>
        </p:grpSpPr>
        <p:sp>
          <p:nvSpPr>
            <p:cNvPr id="10" name="矩形 9"/>
            <p:cNvSpPr/>
            <p:nvPr/>
          </p:nvSpPr>
          <p:spPr>
            <a:xfrm>
              <a:off x="503076" y="5050351"/>
              <a:ext cx="14046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振幅条件</a:t>
              </a:r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9354735"/>
                </p:ext>
              </p:extLst>
            </p:nvPr>
          </p:nvGraphicFramePr>
          <p:xfrm>
            <a:off x="2044413" y="5067618"/>
            <a:ext cx="3600400" cy="483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90" name="Equation" r:id="rId11" imgW="1688760" imgH="228600" progId="Equation.DSMT4">
                    <p:embed/>
                  </p:oleObj>
                </mc:Choice>
                <mc:Fallback>
                  <p:oleObj name="Equation" r:id="rId11" imgW="1688760" imgH="22860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4413" y="5067618"/>
                          <a:ext cx="3600400" cy="483596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/>
          <p:cNvGrpSpPr/>
          <p:nvPr/>
        </p:nvGrpSpPr>
        <p:grpSpPr>
          <a:xfrm>
            <a:off x="426015" y="4254500"/>
            <a:ext cx="8415288" cy="513234"/>
            <a:chOff x="518150" y="4483508"/>
            <a:chExt cx="8415288" cy="513234"/>
          </a:xfrm>
        </p:grpSpPr>
        <p:sp>
          <p:nvSpPr>
            <p:cNvPr id="11" name="矩形 10"/>
            <p:cNvSpPr/>
            <p:nvPr/>
          </p:nvSpPr>
          <p:spPr>
            <a:xfrm>
              <a:off x="518150" y="4500461"/>
              <a:ext cx="18933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相位条件</a:t>
              </a:r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6149250"/>
                </p:ext>
              </p:extLst>
            </p:nvPr>
          </p:nvGraphicFramePr>
          <p:xfrm>
            <a:off x="2494023" y="4483508"/>
            <a:ext cx="3440112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91" name="Equation" r:id="rId13" imgW="1638000" imgH="228600" progId="Equation.DSMT4">
                    <p:embed/>
                  </p:oleObj>
                </mc:Choice>
                <mc:Fallback>
                  <p:oleObj name="Equation" r:id="rId13" imgW="1638000" imgH="22860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023" y="4483508"/>
                          <a:ext cx="3440112" cy="47783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6488538" y="4535077"/>
              <a:ext cx="2444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=0,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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1,</a:t>
              </a:r>
              <a:r>
                <a:rPr lang="en-US" altLang="zh-CN" sz="2400" dirty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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2,</a:t>
              </a:r>
              <a:r>
                <a:rPr lang="en-US" altLang="zh-CN" sz="2400" dirty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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lang="zh-CN" altLang="en-US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148064" y="6488668"/>
            <a:ext cx="3916457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p197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72000" y="5629998"/>
            <a:ext cx="2752333" cy="461665"/>
            <a:chOff x="683569" y="5871230"/>
            <a:chExt cx="2752333" cy="461665"/>
          </a:xfrm>
        </p:grpSpPr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4607707"/>
                </p:ext>
              </p:extLst>
            </p:nvPr>
          </p:nvGraphicFramePr>
          <p:xfrm>
            <a:off x="683569" y="5901179"/>
            <a:ext cx="864096" cy="401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92" name="Equation" r:id="rId15" imgW="380880" imgH="177480" progId="Equation.DSMT4">
                    <p:embed/>
                  </p:oleObj>
                </mc:Choice>
                <mc:Fallback>
                  <p:oleObj name="Equation" r:id="rId15" imgW="380880" imgH="177480" progId="Equation.DSMT4">
                    <p:embed/>
                    <p:pic>
                      <p:nvPicPr>
                        <p:cNvPr id="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569" y="5901179"/>
                          <a:ext cx="864096" cy="40190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2327906" y="587123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可激射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50416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增益</a:t>
            </a:r>
            <a:r>
              <a:rPr lang="en-US" altLang="zh-CN" dirty="0"/>
              <a:t>DFB</a:t>
            </a:r>
            <a:r>
              <a:rPr lang="zh-CN" altLang="en-US" dirty="0"/>
              <a:t>激光器激射条件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344816" cy="45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99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DFB LD 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耦合</a:t>
            </a:r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波方程</a:t>
            </a:r>
          </a:p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</a:t>
            </a:r>
            <a:r>
              <a:rPr lang="en-US" altLang="zh-CN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LD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本</a:t>
            </a:r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征方程</a:t>
            </a:r>
          </a:p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</a:t>
            </a:r>
            <a:r>
              <a:rPr lang="en-US" altLang="zh-CN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LD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激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射条件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7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 single mode </a:t>
            </a:r>
            <a:r>
              <a:rPr lang="en-US" altLang="zh-CN" dirty="0" smtClean="0"/>
              <a:t>Laser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39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Exercises</a:t>
            </a:r>
            <a:r>
              <a:rPr lang="zh-CN" altLang="en-US" dirty="0" smtClean="0"/>
              <a:t>（选）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231F20"/>
                </a:solidFill>
              </a:rPr>
              <a:t>P139</a:t>
            </a:r>
            <a:r>
              <a:rPr lang="zh-CN" altLang="en-US" sz="1800" dirty="0" smtClean="0">
                <a:solidFill>
                  <a:srgbClr val="231F20"/>
                </a:solidFill>
              </a:rPr>
              <a:t>，</a:t>
            </a:r>
            <a:r>
              <a:rPr lang="en-US" altLang="zh-CN" sz="1800" dirty="0" smtClean="0">
                <a:solidFill>
                  <a:srgbClr val="231F20"/>
                </a:solidFill>
              </a:rPr>
              <a:t>(5.19</a:t>
            </a:r>
            <a:r>
              <a:rPr lang="en-US" altLang="zh-CN" sz="1800" dirty="0">
                <a:solidFill>
                  <a:srgbClr val="231F20"/>
                </a:solidFill>
              </a:rPr>
              <a:t>) </a:t>
            </a:r>
            <a:r>
              <a:rPr lang="en-US" altLang="zh-CN" sz="1800" dirty="0">
                <a:solidFill>
                  <a:srgbClr val="000000"/>
                </a:solidFill>
              </a:rPr>
              <a:t>A laser diode emits at 830nm when operating </a:t>
            </a:r>
            <a:r>
              <a:rPr lang="en-US" altLang="zh-CN" sz="1800" dirty="0" smtClean="0">
                <a:solidFill>
                  <a:srgbClr val="000000"/>
                </a:solidFill>
              </a:rPr>
              <a:t>at an </a:t>
            </a:r>
            <a:r>
              <a:rPr lang="en-US" altLang="zh-CN" sz="1800" dirty="0">
                <a:solidFill>
                  <a:srgbClr val="000000"/>
                </a:solidFill>
              </a:rPr>
              <a:t>injection current of 100 mA.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(a) Calculate the maximum possible power </a:t>
            </a:r>
            <a:r>
              <a:rPr lang="en-US" altLang="zh-CN" sz="1800" dirty="0" smtClean="0">
                <a:solidFill>
                  <a:srgbClr val="000000"/>
                </a:solidFill>
              </a:rPr>
              <a:t>that can </a:t>
            </a:r>
            <a:r>
              <a:rPr lang="en-US" altLang="zh-CN" sz="1800" dirty="0">
                <a:solidFill>
                  <a:srgbClr val="000000"/>
                </a:solidFill>
              </a:rPr>
              <a:t>be emitted by the device.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(b) Calculate the power conversion efficiency, if </a:t>
            </a:r>
            <a:r>
              <a:rPr lang="en-US" altLang="zh-CN" sz="1800" dirty="0" smtClean="0">
                <a:solidFill>
                  <a:srgbClr val="000000"/>
                </a:solidFill>
              </a:rPr>
              <a:t>the actual </a:t>
            </a:r>
            <a:r>
              <a:rPr lang="en-US" altLang="zh-CN" sz="1800" dirty="0">
                <a:solidFill>
                  <a:srgbClr val="000000"/>
                </a:solidFill>
              </a:rPr>
              <a:t>power output is 50mW and the </a:t>
            </a:r>
            <a:r>
              <a:rPr lang="en-US" altLang="zh-CN" sz="1800" dirty="0" smtClean="0">
                <a:solidFill>
                  <a:srgbClr val="000000"/>
                </a:solidFill>
              </a:rPr>
              <a:t>operating voltage </a:t>
            </a:r>
            <a:r>
              <a:rPr lang="en-US" altLang="zh-CN" sz="1800" dirty="0">
                <a:solidFill>
                  <a:srgbClr val="000000"/>
                </a:solidFill>
              </a:rPr>
              <a:t>is 1.9 V.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(c) The threshold current of the laser is 35 </a:t>
            </a:r>
            <a:r>
              <a:rPr lang="en-US" altLang="zh-CN" sz="1800" dirty="0" smtClean="0">
                <a:solidFill>
                  <a:srgbClr val="000000"/>
                </a:solidFill>
              </a:rPr>
              <a:t>mA. What </a:t>
            </a:r>
            <a:r>
              <a:rPr lang="en-US" altLang="zh-CN" sz="1800" dirty="0">
                <a:solidFill>
                  <a:srgbClr val="000000"/>
                </a:solidFill>
              </a:rPr>
              <a:t>is the slope </a:t>
            </a:r>
            <a:r>
              <a:rPr lang="en-US" altLang="zh-CN" sz="1800" dirty="0" smtClean="0">
                <a:solidFill>
                  <a:srgbClr val="000000"/>
                </a:solidFill>
              </a:rPr>
              <a:t>efficiency </a:t>
            </a:r>
            <a:r>
              <a:rPr lang="en-US" altLang="zh-CN" sz="1800" dirty="0">
                <a:solidFill>
                  <a:srgbClr val="000000"/>
                </a:solidFill>
              </a:rPr>
              <a:t>and the quantum efficiency</a:t>
            </a:r>
            <a:r>
              <a:rPr lang="en-US" altLang="zh-CN" sz="1800" dirty="0" smtClean="0">
                <a:solidFill>
                  <a:srgbClr val="000000"/>
                </a:solidFill>
              </a:rPr>
              <a:t>?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1800" dirty="0" smtClean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800" dirty="0" smtClean="0"/>
              <a:t>调研：</a:t>
            </a:r>
            <a:endParaRPr lang="en-US" altLang="zh-CN" sz="1800" dirty="0" smtClean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800" dirty="0" smtClean="0"/>
              <a:t>市场上，最短波长的半导体激光器激光器的波长是多少，所用材料是什么？最长波长的是多少，用的什么材料。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186899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光增益的钳制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4214810" y="1643050"/>
          <a:ext cx="4163672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56" name="公式" r:id="rId4" imgW="1434960" imgH="393480" progId="Equation.3">
                  <p:embed/>
                </p:oleObj>
              </mc:Choice>
              <mc:Fallback>
                <p:oleObj name="公式" r:id="rId4" imgW="1434960" imgH="393480" progId="Equation.3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1643050"/>
                        <a:ext cx="4163672" cy="1143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13"/>
          <p:cNvSpPr>
            <a:spLocks noChangeArrowheads="1"/>
          </p:cNvSpPr>
          <p:nvPr/>
        </p:nvSpPr>
        <p:spPr bwMode="auto">
          <a:xfrm>
            <a:off x="633383" y="2901816"/>
            <a:ext cx="292895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增益系数随光子密度和电子密度的反方向变化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高于阈值后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新增加的电流全部用于产生受激发射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锁定了载流子浓度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进而锁定了光增益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.</a:t>
            </a:r>
          </a:p>
        </p:txBody>
      </p:sp>
      <p:graphicFrame>
        <p:nvGraphicFramePr>
          <p:cNvPr id="512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500434"/>
              </p:ext>
            </p:extLst>
          </p:nvPr>
        </p:nvGraphicFramePr>
        <p:xfrm>
          <a:off x="1176338" y="1662113"/>
          <a:ext cx="4714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5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512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662113"/>
                        <a:ext cx="471487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31650" y="1815946"/>
                <a:ext cx="21121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1815946"/>
                <a:ext cx="211215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3801735" y="3074402"/>
            <a:ext cx="4803783" cy="3012227"/>
            <a:chOff x="3801735" y="3074402"/>
            <a:chExt cx="4803783" cy="3012227"/>
          </a:xfrm>
        </p:grpSpPr>
        <p:pic>
          <p:nvPicPr>
            <p:cNvPr id="5128" name="Picture 1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07570" y="3133322"/>
              <a:ext cx="4707780" cy="2953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735" y="3074402"/>
              <a:ext cx="4803783" cy="301222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3801735" y="3074402"/>
              <a:ext cx="4803783" cy="301222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10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5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715073" y="1787761"/>
            <a:ext cx="3889375" cy="2092325"/>
          </a:xfrm>
          <a:prstGeom prst="rect">
            <a:avLst/>
          </a:prstGeom>
          <a:noFill/>
          <a:ln w="28575" algn="ctr">
            <a:noFill/>
            <a:prstDash val="dash"/>
            <a:miter lim="800000"/>
            <a:headEnd/>
            <a:tailEnd/>
          </a:ln>
        </p:spPr>
      </p:pic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附</a:t>
            </a:r>
            <a:r>
              <a:rPr lang="en-US" altLang="zh-CN" dirty="0"/>
              <a:t>I</a:t>
            </a:r>
            <a:r>
              <a:rPr lang="en-US" altLang="zh-CN" dirty="0" smtClean="0"/>
              <a:t>: </a:t>
            </a:r>
            <a:r>
              <a:rPr lang="zh-CN" altLang="en-US" dirty="0"/>
              <a:t>常折射率微扰公式推导</a:t>
            </a:r>
            <a:endParaRPr lang="zh-CN" altLang="en-US" dirty="0" smtClean="0"/>
          </a:p>
        </p:txBody>
      </p:sp>
      <p:sp>
        <p:nvSpPr>
          <p:cNvPr id="2055" name="Rectangle 3"/>
          <p:cNvSpPr>
            <a:spLocks noGrp="1" noChangeArrowheads="1"/>
          </p:cNvSpPr>
          <p:nvPr>
            <p:ph idx="1"/>
          </p:nvPr>
        </p:nvSpPr>
        <p:spPr>
          <a:xfrm>
            <a:off x="492249" y="1872505"/>
            <a:ext cx="8229600" cy="6048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dirty="0" smtClean="0"/>
              <a:t>均匀介质微扰（图量子阱）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/>
          </p:nvPr>
        </p:nvGraphicFramePr>
        <p:xfrm>
          <a:off x="536166" y="2545108"/>
          <a:ext cx="3816995" cy="101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62" name="公式" r:id="rId5" imgW="1714320" imgH="457200" progId="Equation.3">
                  <p:embed/>
                </p:oleObj>
              </mc:Choice>
              <mc:Fallback>
                <p:oleObj name="公式" r:id="rId5" imgW="1714320" imgH="45720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66" y="2545108"/>
                        <a:ext cx="3816995" cy="10169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00578"/>
              </p:ext>
            </p:extLst>
          </p:nvPr>
        </p:nvGraphicFramePr>
        <p:xfrm>
          <a:off x="625711" y="4754630"/>
          <a:ext cx="7454900" cy="602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63" name="公式" r:id="rId7" imgW="3301920" imgH="266400" progId="Equation.3">
                  <p:embed/>
                </p:oleObj>
              </mc:Choice>
              <mc:Fallback>
                <p:oleObj name="公式" r:id="rId7" imgW="3301920" imgH="266400" progId="Equation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11" y="4754630"/>
                        <a:ext cx="7454900" cy="602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520888" y="3991869"/>
            <a:ext cx="249299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代入横模波动方程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</a:p>
        </p:txBody>
      </p:sp>
      <p:sp>
        <p:nvSpPr>
          <p:cNvPr id="2061" name="Line 17"/>
          <p:cNvSpPr>
            <a:spLocks noChangeShapeType="1"/>
          </p:cNvSpPr>
          <p:nvPr/>
        </p:nvSpPr>
        <p:spPr bwMode="auto">
          <a:xfrm>
            <a:off x="682055" y="2969100"/>
            <a:ext cx="1657697" cy="0"/>
          </a:xfrm>
          <a:prstGeom prst="line">
            <a:avLst/>
          </a:prstGeom>
          <a:noFill/>
          <a:ln w="57150" cmpd="thinThick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854440"/>
              </p:ext>
            </p:extLst>
          </p:nvPr>
        </p:nvGraphicFramePr>
        <p:xfrm>
          <a:off x="3059832" y="3899495"/>
          <a:ext cx="4824536" cy="658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64" name="Equation" r:id="rId9" imgW="1955520" imgH="266400" progId="Equation.DSMT4">
                  <p:embed/>
                </p:oleObj>
              </mc:Choice>
              <mc:Fallback>
                <p:oleObj name="Equation" r:id="rId9" imgW="1955520" imgH="266400" progId="Equation.DSMT4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899495"/>
                        <a:ext cx="4824536" cy="658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25711" y="5503806"/>
            <a:ext cx="3997277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化简</a:t>
            </a:r>
            <a:r>
              <a:rPr kumimoji="1"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并略去二阶小量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39155"/>
            <a:ext cx="3816184" cy="18173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52090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续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70120"/>
              </p:ext>
            </p:extLst>
          </p:nvPr>
        </p:nvGraphicFramePr>
        <p:xfrm>
          <a:off x="656163" y="1709751"/>
          <a:ext cx="6724149" cy="585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18" name="公式" r:id="rId4" imgW="2920680" imgH="253800" progId="Equation.3">
                  <p:embed/>
                </p:oleObj>
              </mc:Choice>
              <mc:Fallback>
                <p:oleObj name="公式" r:id="rId4" imgW="2920680" imgH="2538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63" y="1709751"/>
                        <a:ext cx="6724149" cy="585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685800" y="2554803"/>
            <a:ext cx="6694512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两侧同乘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U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*, 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然后在垂直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z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向的无穷大平面上积分 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(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常用技巧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)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15246"/>
              </p:ext>
            </p:extLst>
          </p:nvPr>
        </p:nvGraphicFramePr>
        <p:xfrm>
          <a:off x="628650" y="3130542"/>
          <a:ext cx="8372391" cy="519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19" name="Equation" r:id="rId6" imgW="4698720" imgH="291960" progId="Equation.DSMT4">
                  <p:embed/>
                </p:oleObj>
              </mc:Choice>
              <mc:Fallback>
                <p:oleObj name="Equation" r:id="rId6" imgW="4698720" imgH="291960" progId="Equation.DSMT4">
                  <p:embed/>
                  <p:pic>
                    <p:nvPicPr>
                      <p:cNvPr id="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130542"/>
                        <a:ext cx="8372391" cy="519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4572000" y="3390433"/>
            <a:ext cx="4464496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163" y="3883965"/>
            <a:ext cx="440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右第二积分项为零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或可忽略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000" dirty="0" smtClean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下证之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486059"/>
              </p:ext>
            </p:extLst>
          </p:nvPr>
        </p:nvGraphicFramePr>
        <p:xfrm>
          <a:off x="751220" y="4570280"/>
          <a:ext cx="5144746" cy="48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20" name="Equation" r:id="rId8" imgW="2717640" imgH="253800" progId="Equation.DSMT4">
                  <p:embed/>
                </p:oleObj>
              </mc:Choice>
              <mc:Fallback>
                <p:oleObj name="Equation" r:id="rId8" imgW="2717640" imgH="253800" progId="Equation.DSMT4">
                  <p:embed/>
                  <p:pic>
                    <p:nvPicPr>
                      <p:cNvPr id="10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0" y="4570280"/>
                        <a:ext cx="5144746" cy="481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56163" y="5328783"/>
            <a:ext cx="6436117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这样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上积分方程中右第二积分项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中的后两小项作代换为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013474"/>
              </p:ext>
            </p:extLst>
          </p:nvPr>
        </p:nvGraphicFramePr>
        <p:xfrm>
          <a:off x="834067" y="6005601"/>
          <a:ext cx="6572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21" name="Equation" r:id="rId10" imgW="4038480" imgH="253800" progId="Equation.DSMT4">
                  <p:embed/>
                </p:oleObj>
              </mc:Choice>
              <mc:Fallback>
                <p:oleObj name="Equation" r:id="rId10" imgW="4038480" imgH="253800" progId="Equation.DSMT4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067" y="6005601"/>
                        <a:ext cx="65722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876256" y="5328783"/>
            <a:ext cx="2370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对于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实数的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和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endParaRPr kumimoji="1"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46613" y="3807021"/>
            <a:ext cx="4176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先对横模方程取复共轭再右乘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U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得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: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649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续</a:t>
            </a:r>
            <a:endParaRPr lang="zh-CN" altLang="en-US" dirty="0"/>
          </a:p>
        </p:txBody>
      </p:sp>
      <p:graphicFrame>
        <p:nvGraphicFramePr>
          <p:cNvPr id="4" name="Object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285118"/>
              </p:ext>
            </p:extLst>
          </p:nvPr>
        </p:nvGraphicFramePr>
        <p:xfrm>
          <a:off x="539552" y="3784596"/>
          <a:ext cx="4571562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6" name="Equation" r:id="rId3" imgW="2489040" imgH="901440" progId="Equation.DSMT4">
                  <p:embed/>
                </p:oleObj>
              </mc:Choice>
              <mc:Fallback>
                <p:oleObj name="Equation" r:id="rId3" imgW="2489040" imgH="901440" progId="Equation.DSMT4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784596"/>
                        <a:ext cx="4571562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39552" y="3299559"/>
            <a:ext cx="3457032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上式右第一积分项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96491" y="5733256"/>
            <a:ext cx="662473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上上式右第二积分项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kumimoji="1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为零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对于实数的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和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08333"/>
              </p:ext>
            </p:extLst>
          </p:nvPr>
        </p:nvGraphicFramePr>
        <p:xfrm>
          <a:off x="602185" y="1570191"/>
          <a:ext cx="6213348" cy="1644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7" name="Equation" r:id="rId5" imgW="3352680" imgH="888840" progId="Equation.DSMT4">
                  <p:embed/>
                </p:oleObj>
              </mc:Choice>
              <mc:Fallback>
                <p:oleObj name="Equation" r:id="rId5" imgW="3352680" imgH="888840" progId="Equation.DSMT4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85" y="1570191"/>
                        <a:ext cx="6213348" cy="1644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292080" y="4941168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路经之处为无穷远，</a:t>
            </a:r>
            <a:r>
              <a:rPr lang="zh-CN" altLang="en-US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为零</a:t>
            </a:r>
            <a:endParaRPr lang="zh-CN" altLang="en-US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1920" y="6381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证毕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3695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>
          <a:xfrm>
            <a:off x="627856" y="69181"/>
            <a:ext cx="7886700" cy="1325563"/>
          </a:xfrm>
        </p:spPr>
        <p:txBody>
          <a:bodyPr/>
          <a:lstStyle/>
          <a:p>
            <a:r>
              <a:rPr lang="zh-CN" altLang="en-US" dirty="0"/>
              <a:t>附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：波导</a:t>
            </a:r>
            <a:r>
              <a:rPr lang="zh-CN" altLang="en-US" sz="3600" dirty="0" smtClean="0"/>
              <a:t>本征模式的正交完备性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808090" y="1729331"/>
          <a:ext cx="52197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2" name="Equation" r:id="rId4" imgW="2260440" imgH="241200" progId="Equation.DSMT4">
                  <p:embed/>
                </p:oleObj>
              </mc:Choice>
              <mc:Fallback>
                <p:oleObj name="Equation" r:id="rId4" imgW="2260440" imgH="241200" progId="Equation.DSMT4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090" y="1729331"/>
                        <a:ext cx="5219700" cy="557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0"/>
          <p:cNvGraphicFramePr>
            <a:graphicFrameLocks noChangeAspect="1"/>
          </p:cNvGraphicFramePr>
          <p:nvPr>
            <p:extLst/>
          </p:nvPr>
        </p:nvGraphicFramePr>
        <p:xfrm>
          <a:off x="3218558" y="2655339"/>
          <a:ext cx="2350890" cy="59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3" name="Equation" r:id="rId6" imgW="1104840" imgH="279360" progId="Equation.DSMT4">
                  <p:embed/>
                </p:oleObj>
              </mc:Choice>
              <mc:Fallback>
                <p:oleObj name="Equation" r:id="rId6" imgW="1104840" imgH="279360" progId="Equation.DSMT4">
                  <p:embed/>
                  <p:pic>
                    <p:nvPicPr>
                      <p:cNvPr id="10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558" y="2655339"/>
                        <a:ext cx="2350890" cy="594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2"/>
          <p:cNvGraphicFramePr>
            <a:graphicFrameLocks noChangeAspect="1"/>
          </p:cNvGraphicFramePr>
          <p:nvPr>
            <p:extLst/>
          </p:nvPr>
        </p:nvGraphicFramePr>
        <p:xfrm>
          <a:off x="627856" y="4581128"/>
          <a:ext cx="5888360" cy="63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4" name="Equation" r:id="rId8" imgW="2361960" imgH="253800" progId="Equation.DSMT4">
                  <p:embed/>
                </p:oleObj>
              </mc:Choice>
              <mc:Fallback>
                <p:oleObj name="Equation" r:id="rId8" imgW="2361960" imgH="253800" progId="Equation.DSMT4">
                  <p:embed/>
                  <p:pic>
                    <p:nvPicPr>
                      <p:cNvPr id="10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" y="4581128"/>
                        <a:ext cx="5888360" cy="631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3"/>
          <p:cNvGraphicFramePr>
            <a:graphicFrameLocks noChangeAspect="1"/>
          </p:cNvGraphicFramePr>
          <p:nvPr>
            <p:extLst/>
          </p:nvPr>
        </p:nvGraphicFramePr>
        <p:xfrm>
          <a:off x="627857" y="5564806"/>
          <a:ext cx="6464424" cy="631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5" name="Equation" r:id="rId10" imgW="2603160" imgH="253800" progId="Equation.DSMT4">
                  <p:embed/>
                </p:oleObj>
              </mc:Choice>
              <mc:Fallback>
                <p:oleObj name="Equation" r:id="rId10" imgW="2603160" imgH="253800" progId="Equation.DSMT4">
                  <p:embed/>
                  <p:pic>
                    <p:nvPicPr>
                      <p:cNvPr id="10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7" y="5564806"/>
                        <a:ext cx="6464424" cy="631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Line 14"/>
          <p:cNvSpPr>
            <a:spLocks noChangeShapeType="1"/>
          </p:cNvSpPr>
          <p:nvPr/>
        </p:nvSpPr>
        <p:spPr bwMode="auto">
          <a:xfrm>
            <a:off x="1187624" y="4005064"/>
            <a:ext cx="720725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749975" y="3490846"/>
          <a:ext cx="4350417" cy="76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6" name="Equation" r:id="rId12" imgW="1955520" imgH="342720" progId="Equation.DSMT4">
                  <p:embed/>
                </p:oleObj>
              </mc:Choice>
              <mc:Fallback>
                <p:oleObj name="Equation" r:id="rId12" imgW="1955520" imgH="34272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975" y="3490846"/>
                        <a:ext cx="4350417" cy="762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5417940" y="2349054"/>
            <a:ext cx="2992437" cy="376237"/>
            <a:chOff x="1655" y="1797"/>
            <a:chExt cx="1885" cy="237"/>
          </a:xfrm>
        </p:grpSpPr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1655" y="1801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018" y="1797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2401" y="1801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3424" y="1797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7544" y="177817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n-cs"/>
                        </a:rPr>
                        <m:t>波导中本征模：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8177"/>
                <a:ext cx="2424062" cy="461665"/>
              </a:xfrm>
              <a:prstGeom prst="rect">
                <a:avLst/>
              </a:prstGeom>
              <a:blipFill>
                <a:blip r:embed="rId14"/>
                <a:stretch>
                  <a:fillRect r="-252" b="-1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7544" y="3549040"/>
                <a:ext cx="30396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n-cs"/>
                        </a:rPr>
                        <m:t>波导附近的任意场：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49040"/>
                <a:ext cx="3039615" cy="461665"/>
              </a:xfrm>
              <a:prstGeom prst="rect">
                <a:avLst/>
              </a:prstGeom>
              <a:blipFill>
                <a:blip r:embed="rId1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77215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46188" y="90872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057400" lvl="4" indent="-228600">
              <a:spcBef>
                <a:spcPct val="20000"/>
              </a:spcBef>
            </a:pPr>
            <a:r>
              <a:rPr kumimoji="1" lang="en-US" altLang="zh-CN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 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131840" y="2276872"/>
            <a:ext cx="4248472" cy="2087488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 algn="l" eaLnBrk="1" hangingPunct="1">
              <a:buFont typeface="+mj-lt"/>
              <a:buAutoNum type="arabicPeriod"/>
            </a:pP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折射率微扰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耦合波方程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en-US" altLang="zh-CN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DFB-LD</a:t>
            </a: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之本征方程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en-US" altLang="zh-CN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激光模式及阈值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altLang="zh-CN" sz="3600" kern="1200" dirty="0" smtClean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DFB Single mode LD</a:t>
            </a:r>
            <a:endParaRPr lang="zh-CN" altLang="zh-CN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57659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：模式的正交性与功率流</a:t>
            </a:r>
            <a:endParaRPr lang="zh-CN" altLang="en-US" dirty="0"/>
          </a:p>
        </p:txBody>
      </p:sp>
      <p:sp>
        <p:nvSpPr>
          <p:cNvPr id="4" name="TextBox 1"/>
          <p:cNvSpPr txBox="1">
            <a:spLocks/>
          </p:cNvSpPr>
          <p:nvPr/>
        </p:nvSpPr>
        <p:spPr bwMode="auto">
          <a:xfrm>
            <a:off x="628650" y="1628800"/>
            <a:ext cx="75654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证明中用到模式正交性的如下表达形式</a:t>
            </a:r>
            <a:endParaRPr lang="zh-CN" altLang="en-US" sz="2400" kern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84253"/>
              </p:ext>
            </p:extLst>
          </p:nvPr>
        </p:nvGraphicFramePr>
        <p:xfrm>
          <a:off x="695325" y="2205038"/>
          <a:ext cx="5126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3" name="Equation" r:id="rId3" imgW="2438280" imgH="393480" progId="Equation.DSMT4">
                  <p:embed/>
                </p:oleObj>
              </mc:Choice>
              <mc:Fallback>
                <p:oleObj name="Equation" r:id="rId3" imgW="2438280" imgH="393480" progId="Equation.DSMT4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2205038"/>
                        <a:ext cx="5126038" cy="82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06970" y="3078237"/>
            <a:ext cx="342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把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光功率流归一化为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𝑊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4128" y="6165304"/>
            <a:ext cx="3384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栖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原敏明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书，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P94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式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5.29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1964" y="31000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证明如下：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437" y="369016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设波导无损耗，有两模式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396706"/>
              </p:ext>
            </p:extLst>
          </p:nvPr>
        </p:nvGraphicFramePr>
        <p:xfrm>
          <a:off x="4261356" y="3654301"/>
          <a:ext cx="2536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4" name="Equation" r:id="rId5" imgW="1206360" imgH="253800" progId="Equation.DSMT4">
                  <p:embed/>
                </p:oleObj>
              </mc:Choice>
              <mc:Fallback>
                <p:oleObj name="Equation" r:id="rId5" imgW="1206360" imgH="2538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1356" y="3654301"/>
                        <a:ext cx="25368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06654"/>
              </p:ext>
            </p:extLst>
          </p:nvPr>
        </p:nvGraphicFramePr>
        <p:xfrm>
          <a:off x="639138" y="4405234"/>
          <a:ext cx="52863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5" name="Equation" r:id="rId7" imgW="2514600" imgH="241200" progId="Equation.DSMT4">
                  <p:embed/>
                </p:oleObj>
              </mc:Choice>
              <mc:Fallback>
                <p:oleObj name="Equation" r:id="rId7" imgW="2514600" imgH="2412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38" y="4405234"/>
                        <a:ext cx="5286375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35175" y="49957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设其横模场为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23932"/>
              </p:ext>
            </p:extLst>
          </p:nvPr>
        </p:nvGraphicFramePr>
        <p:xfrm>
          <a:off x="2734389" y="4976292"/>
          <a:ext cx="28305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6" name="Equation" r:id="rId9" imgW="1346040" imgH="253800" progId="Equation.DSMT4">
                  <p:embed/>
                </p:oleObj>
              </mc:Choice>
              <mc:Fallback>
                <p:oleObj name="Equation" r:id="rId9" imgW="1346040" imgH="253800" progId="Equation.DSMT4">
                  <p:embed/>
                  <p:pic>
                    <p:nvPicPr>
                      <p:cNvPr id="1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389" y="4976292"/>
                        <a:ext cx="28305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5014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续</a:t>
            </a:r>
            <a:endParaRPr lang="zh-CN" altLang="en-US" dirty="0"/>
          </a:p>
        </p:txBody>
      </p:sp>
      <p:graphicFrame>
        <p:nvGraphicFramePr>
          <p:cNvPr id="4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79043"/>
              </p:ext>
            </p:extLst>
          </p:nvPr>
        </p:nvGraphicFramePr>
        <p:xfrm>
          <a:off x="628650" y="1844824"/>
          <a:ext cx="5349192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32" name="Equation" r:id="rId3" imgW="2552400" imgH="583920" progId="Equation.DSMT4">
                  <p:embed/>
                </p:oleObj>
              </mc:Choice>
              <mc:Fallback>
                <p:oleObj name="Equation" r:id="rId3" imgW="2552400" imgH="58392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844824"/>
                        <a:ext cx="5349192" cy="12241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"/>
          <p:cNvSpPr txBox="1">
            <a:spLocks/>
          </p:cNvSpPr>
          <p:nvPr/>
        </p:nvSpPr>
        <p:spPr bwMode="auto">
          <a:xfrm>
            <a:off x="539552" y="3284984"/>
            <a:ext cx="756540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上式积分可用斯托克斯定理转换为包含原积分区域的</a:t>
            </a:r>
            <a:r>
              <a:rPr lang="en-US" altLang="zh-CN" sz="2400" kern="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xy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平面内的环路积分，积分路径远离轴时，场为零，故，上式积分为零。同下式：</a:t>
            </a:r>
            <a:endParaRPr lang="zh-CN" altLang="en-US" sz="2400" kern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34018"/>
              </p:ext>
            </p:extLst>
          </p:nvPr>
        </p:nvGraphicFramePr>
        <p:xfrm>
          <a:off x="628650" y="4797152"/>
          <a:ext cx="6263501" cy="95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33" name="Equation" r:id="rId5" imgW="2577960" imgH="393480" progId="Equation.DSMT4">
                  <p:embed/>
                </p:oleObj>
              </mc:Choice>
              <mc:Fallback>
                <p:oleObj name="Equation" r:id="rId5" imgW="2577960" imgH="393480" progId="Equation.DSMT4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4797152"/>
                        <a:ext cx="6263501" cy="9565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48064" y="585876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电磁场的横方向是正交的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4139952" y="6410540"/>
            <a:ext cx="463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【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日</a:t>
            </a: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】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栖原敏明 半导体激光基础，科学 </a:t>
            </a: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2002, p94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1175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976324" y="2223201"/>
            <a:ext cx="3310075" cy="1780685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 algn="ctr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19462"/>
              </p:ext>
            </p:extLst>
          </p:nvPr>
        </p:nvGraphicFramePr>
        <p:xfrm>
          <a:off x="5296804" y="4495383"/>
          <a:ext cx="29892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70" name="公式" r:id="rId5" imgW="1269720" imgH="203040" progId="Equation.3">
                  <p:embed/>
                </p:oleObj>
              </mc:Choice>
              <mc:Fallback>
                <p:oleObj name="公式" r:id="rId5" imgW="1269720" imgH="203040" progId="Equation.3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804" y="4495383"/>
                        <a:ext cx="29892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04801"/>
              </p:ext>
            </p:extLst>
          </p:nvPr>
        </p:nvGraphicFramePr>
        <p:xfrm>
          <a:off x="1954794" y="4495383"/>
          <a:ext cx="11953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71" name="公式" r:id="rId7" imgW="507960" imgH="203040" progId="Equation.3">
                  <p:embed/>
                </p:oleObj>
              </mc:Choice>
              <mc:Fallback>
                <p:oleObj name="公式" r:id="rId7" imgW="507960" imgH="203040" progId="Equation.3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794" y="4495383"/>
                        <a:ext cx="11953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845356" y="52518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常微扰</a:t>
            </a:r>
            <a:endParaRPr lang="en-US" altLang="zh-CN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11560" y="57945"/>
            <a:ext cx="7886700" cy="1325563"/>
          </a:xfrm>
        </p:spPr>
        <p:txBody>
          <a:bodyPr/>
          <a:lstStyle/>
          <a:p>
            <a:pPr rtl="0" eaLnBrk="1" latinLnBrk="0" hangingPunct="1"/>
            <a:r>
              <a:rPr kumimoji="1" lang="en-US" altLang="zh-CN" sz="4000" kern="1200" dirty="0" smtClean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Perturbation of refractive index</a:t>
            </a:r>
            <a:endParaRPr kumimoji="1" lang="zh-CN" altLang="zh-CN" sz="4000" kern="1200" dirty="0" smtClean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79776" y="2223322"/>
            <a:ext cx="3568661" cy="2027338"/>
            <a:chOff x="4603044" y="2597099"/>
            <a:chExt cx="3568661" cy="2027338"/>
          </a:xfrm>
        </p:grpSpPr>
        <p:sp>
          <p:nvSpPr>
            <p:cNvPr id="45" name="矩形 44"/>
            <p:cNvSpPr/>
            <p:nvPr/>
          </p:nvSpPr>
          <p:spPr bwMode="auto">
            <a:xfrm>
              <a:off x="4603044" y="3270895"/>
              <a:ext cx="3564000" cy="324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603044" y="2597099"/>
              <a:ext cx="3568661" cy="2027338"/>
              <a:chOff x="4616127" y="2625798"/>
              <a:chExt cx="3568661" cy="2027338"/>
            </a:xfrm>
          </p:grpSpPr>
          <p:cxnSp>
            <p:nvCxnSpPr>
              <p:cNvPr id="47" name="直接箭头连接符 46"/>
              <p:cNvCxnSpPr/>
              <p:nvPr/>
            </p:nvCxnSpPr>
            <p:spPr bwMode="auto">
              <a:xfrm>
                <a:off x="4620788" y="4401587"/>
                <a:ext cx="3564000" cy="0"/>
              </a:xfrm>
              <a:prstGeom prst="straightConnector1">
                <a:avLst/>
              </a:prstGeom>
              <a:noFill/>
              <a:ln w="19050" cap="flat" cmpd="thinThick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8" name="文本框 47"/>
              <p:cNvSpPr txBox="1"/>
              <p:nvPr/>
            </p:nvSpPr>
            <p:spPr>
              <a:xfrm>
                <a:off x="7902511" y="4294054"/>
                <a:ext cx="260275" cy="359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z</a:t>
                </a:r>
                <a:endPara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616127" y="3015294"/>
                <a:ext cx="3564000" cy="811140"/>
                <a:chOff x="4615432" y="2874410"/>
                <a:chExt cx="3564000" cy="811140"/>
              </a:xfrm>
            </p:grpSpPr>
            <p:sp>
              <p:nvSpPr>
                <p:cNvPr id="54" name="矩形 53"/>
                <p:cNvSpPr/>
                <p:nvPr/>
              </p:nvSpPr>
              <p:spPr bwMode="auto">
                <a:xfrm>
                  <a:off x="464401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 bwMode="auto">
                <a:xfrm>
                  <a:off x="478803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 bwMode="auto">
                <a:xfrm>
                  <a:off x="493204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7" name="矩形 56"/>
                <p:cNvSpPr/>
                <p:nvPr/>
              </p:nvSpPr>
              <p:spPr bwMode="auto">
                <a:xfrm>
                  <a:off x="507605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 bwMode="auto">
                <a:xfrm>
                  <a:off x="522007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 bwMode="auto">
                <a:xfrm>
                  <a:off x="536408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 bwMode="auto">
                <a:xfrm>
                  <a:off x="550810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 bwMode="auto">
                <a:xfrm>
                  <a:off x="565212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 bwMode="auto">
                <a:xfrm>
                  <a:off x="579613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 bwMode="auto">
                <a:xfrm>
                  <a:off x="594015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88" name="矩形 87"/>
                <p:cNvSpPr/>
                <p:nvPr/>
              </p:nvSpPr>
              <p:spPr bwMode="auto">
                <a:xfrm>
                  <a:off x="622818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89" name="矩形 88"/>
                <p:cNvSpPr/>
                <p:nvPr/>
              </p:nvSpPr>
              <p:spPr bwMode="auto">
                <a:xfrm>
                  <a:off x="637220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 bwMode="auto">
                <a:xfrm>
                  <a:off x="651621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 bwMode="auto">
                <a:xfrm>
                  <a:off x="666023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 bwMode="auto">
                <a:xfrm>
                  <a:off x="680424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 bwMode="auto">
                <a:xfrm>
                  <a:off x="694826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 bwMode="auto">
                <a:xfrm>
                  <a:off x="709228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 bwMode="auto">
                <a:xfrm>
                  <a:off x="723630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 bwMode="auto">
                <a:xfrm>
                  <a:off x="738032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 bwMode="auto">
                <a:xfrm>
                  <a:off x="752433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 bwMode="auto">
                <a:xfrm>
                  <a:off x="766835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 bwMode="auto">
                <a:xfrm>
                  <a:off x="781236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 bwMode="auto">
                <a:xfrm>
                  <a:off x="795638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 bwMode="auto">
                <a:xfrm>
                  <a:off x="8100400" y="3176984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 bwMode="auto">
                <a:xfrm>
                  <a:off x="608416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 bwMode="auto">
                <a:xfrm>
                  <a:off x="4615432" y="3278396"/>
                  <a:ext cx="3564000" cy="144000"/>
                </a:xfrm>
                <a:prstGeom prst="rect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thinThick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 bwMode="auto">
                <a:xfrm>
                  <a:off x="4615432" y="3361550"/>
                  <a:ext cx="3564000" cy="3240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 cmpd="sng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 bwMode="auto">
                <a:xfrm>
                  <a:off x="4615432" y="2874410"/>
                  <a:ext cx="3564000" cy="33600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 cmpd="sng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 bwMode="auto">
              <a:xfrm>
                <a:off x="4616127" y="2625798"/>
                <a:ext cx="3564000" cy="396000"/>
              </a:xfrm>
              <a:prstGeom prst="rect">
                <a:avLst/>
              </a:prstGeom>
              <a:pattFill prst="ltDnDiag">
                <a:fgClr>
                  <a:srgbClr val="000000">
                    <a:lumMod val="85000"/>
                    <a:lumOff val="15000"/>
                  </a:srgbClr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4616127" y="3789040"/>
                <a:ext cx="3564000" cy="432000"/>
              </a:xfrm>
              <a:prstGeom prst="rect">
                <a:avLst/>
              </a:prstGeom>
              <a:pattFill prst="ltDnDiag">
                <a:fgClr>
                  <a:srgbClr val="000000">
                    <a:lumMod val="85000"/>
                    <a:lumOff val="15000"/>
                  </a:srgbClr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5218454" y="5342002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（含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z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）周期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微扰</a:t>
            </a:r>
            <a:endParaRPr lang="en-US" altLang="zh-CN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816184" cy="18173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6798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438" y="75251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常微扰简单结论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6011"/>
              </p:ext>
            </p:extLst>
          </p:nvPr>
        </p:nvGraphicFramePr>
        <p:xfrm>
          <a:off x="4905375" y="2168525"/>
          <a:ext cx="35179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51" name="Equation" r:id="rId4" imgW="1815840" imgH="660240" progId="Equation.DSMT4">
                  <p:embed/>
                </p:oleObj>
              </mc:Choice>
              <mc:Fallback>
                <p:oleObj name="Equation" r:id="rId4" imgW="1815840" imgH="660240" progId="Equation.DSMT4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2168525"/>
                        <a:ext cx="3517900" cy="1279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767343"/>
              </p:ext>
            </p:extLst>
          </p:nvPr>
        </p:nvGraphicFramePr>
        <p:xfrm>
          <a:off x="755576" y="4198622"/>
          <a:ext cx="6042248" cy="4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52" name="Equation" r:id="rId6" imgW="3200400" imgH="253800" progId="Equation.DSMT4">
                  <p:embed/>
                </p:oleObj>
              </mc:Choice>
              <mc:Fallback>
                <p:oleObj name="Equation" r:id="rId6" imgW="3200400" imgH="253800" progId="Equation.DSMT4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198622"/>
                        <a:ext cx="6042248" cy="47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577266" y="3709195"/>
            <a:ext cx="198002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代入波动方程：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92649" y="4978525"/>
            <a:ext cx="5943699" cy="1186779"/>
            <a:chOff x="644525" y="4812720"/>
            <a:chExt cx="6165851" cy="1231136"/>
          </a:xfrm>
        </p:grpSpPr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142282"/>
                </p:ext>
              </p:extLst>
            </p:nvPr>
          </p:nvGraphicFramePr>
          <p:xfrm>
            <a:off x="644525" y="4903788"/>
            <a:ext cx="2425700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53" name="Equation" r:id="rId8" imgW="1269720" imgH="558720" progId="Equation.DSMT4">
                    <p:embed/>
                  </p:oleObj>
                </mc:Choice>
                <mc:Fallback>
                  <p:oleObj name="Equation" r:id="rId8" imgW="1269720" imgH="558720" progId="Equation.DSMT4">
                    <p:embed/>
                    <p:pic>
                      <p:nvPicPr>
                        <p:cNvPr id="307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525" y="4903788"/>
                          <a:ext cx="2425700" cy="1073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35118"/>
                </p:ext>
              </p:extLst>
            </p:nvPr>
          </p:nvGraphicFramePr>
          <p:xfrm>
            <a:off x="3085053" y="4924668"/>
            <a:ext cx="3641725" cy="1119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54" name="Equation" r:id="rId10" imgW="1828800" imgH="558720" progId="Equation.DSMT4">
                    <p:embed/>
                  </p:oleObj>
                </mc:Choice>
                <mc:Fallback>
                  <p:oleObj name="Equation" r:id="rId10" imgW="1828800" imgH="558720" progId="Equation.DSMT4">
                    <p:embed/>
                    <p:pic>
                      <p:nvPicPr>
                        <p:cNvPr id="307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053" y="4924668"/>
                          <a:ext cx="3641725" cy="1119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椭圆 1"/>
            <p:cNvSpPr/>
            <p:nvPr/>
          </p:nvSpPr>
          <p:spPr bwMode="auto">
            <a:xfrm>
              <a:off x="6012160" y="4812720"/>
              <a:ext cx="798216" cy="1085048"/>
            </a:xfrm>
            <a:prstGeom prst="ellipse">
              <a:avLst/>
            </a:prstGeom>
            <a:noFill/>
            <a:ln w="19050" cap="flat" cmpd="thinThick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12">
            <a:grayscl/>
          </a:blip>
          <a:srcRect/>
          <a:stretch>
            <a:fillRect/>
          </a:stretch>
        </p:blipFill>
        <p:spPr bwMode="auto">
          <a:xfrm>
            <a:off x="692649" y="1617249"/>
            <a:ext cx="3380662" cy="1818657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 algn="ctr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</p:pic>
      <p:sp>
        <p:nvSpPr>
          <p:cNvPr id="14" name="TextBox 1"/>
          <p:cNvSpPr txBox="1"/>
          <p:nvPr/>
        </p:nvSpPr>
        <p:spPr>
          <a:xfrm>
            <a:off x="1307578" y="6488668"/>
            <a:ext cx="736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Coldren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&amp; Corzine, Diode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Lasers and Photonic Integration Circuits 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P675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kumimoji="1" lang="zh-CN" altLang="en-US" sz="18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7336573" y="6122207"/>
            <a:ext cx="1298376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推导见附</a:t>
            </a: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60032" y="1597381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微扰思想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8" y="1606883"/>
            <a:ext cx="3891795" cy="18533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6" name="直接连接符 5"/>
          <p:cNvCxnSpPr/>
          <p:nvPr/>
        </p:nvCxnSpPr>
        <p:spPr>
          <a:xfrm>
            <a:off x="1259632" y="467838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670912" y="46602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73311" y="4687236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20072" y="46602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4712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2" b="14453"/>
          <a:stretch/>
        </p:blipFill>
        <p:spPr>
          <a:xfrm>
            <a:off x="755576" y="1772816"/>
            <a:ext cx="3797808" cy="1224136"/>
          </a:xfr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周期微扰</a:t>
            </a:r>
            <a:r>
              <a:rPr lang="en-US" altLang="zh-CN" dirty="0" smtClean="0"/>
              <a:t>--</a:t>
            </a:r>
            <a:r>
              <a:rPr lang="zh-CN" altLang="en-US" dirty="0" smtClean="0"/>
              <a:t>光栅</a:t>
            </a:r>
          </a:p>
        </p:txBody>
      </p:sp>
      <p:graphicFrame>
        <p:nvGraphicFramePr>
          <p:cNvPr id="409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44159"/>
              </p:ext>
            </p:extLst>
          </p:nvPr>
        </p:nvGraphicFramePr>
        <p:xfrm>
          <a:off x="628650" y="4368342"/>
          <a:ext cx="53197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69" name="Equation" r:id="rId5" imgW="2260440" imgH="368280" progId="Equation.DSMT4">
                  <p:embed/>
                </p:oleObj>
              </mc:Choice>
              <mc:Fallback>
                <p:oleObj name="Equation" r:id="rId5" imgW="2260440" imgH="36828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4368342"/>
                        <a:ext cx="53197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66137"/>
              </p:ext>
            </p:extLst>
          </p:nvPr>
        </p:nvGraphicFramePr>
        <p:xfrm>
          <a:off x="630467" y="3250123"/>
          <a:ext cx="6067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70" name="公式" r:id="rId7" imgW="2577960" imgH="203040" progId="Equation.3">
                  <p:embed/>
                </p:oleObj>
              </mc:Choice>
              <mc:Fallback>
                <p:oleObj name="公式" r:id="rId7" imgW="2577960" imgH="203040" progId="Equation.3">
                  <p:embed/>
                  <p:pic>
                    <p:nvPicPr>
                      <p:cNvPr id="409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7" y="3250123"/>
                        <a:ext cx="60674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 Box 46"/>
          <p:cNvSpPr txBox="1">
            <a:spLocks noChangeArrowheads="1"/>
          </p:cNvSpPr>
          <p:nvPr/>
        </p:nvSpPr>
        <p:spPr bwMode="auto">
          <a:xfrm>
            <a:off x="5365905" y="3688204"/>
            <a:ext cx="15552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光栅</a:t>
            </a:r>
            <a:r>
              <a:rPr lang="zh-CN" altLang="en-US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周期微扰</a:t>
            </a:r>
            <a:endParaRPr lang="zh-CN" altLang="en-US" sz="18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4005" name="Text Box 37"/>
          <p:cNvSpPr txBox="1">
            <a:spLocks noChangeArrowheads="1"/>
          </p:cNvSpPr>
          <p:nvPr/>
        </p:nvSpPr>
        <p:spPr bwMode="auto">
          <a:xfrm>
            <a:off x="5000521" y="2528419"/>
            <a:ext cx="2523807" cy="4572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波导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的介电常数：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sp>
        <p:nvSpPr>
          <p:cNvPr id="4106" name="Text Box 45"/>
          <p:cNvSpPr txBox="1">
            <a:spLocks noChangeArrowheads="1"/>
          </p:cNvSpPr>
          <p:nvPr/>
        </p:nvSpPr>
        <p:spPr bwMode="auto">
          <a:xfrm>
            <a:off x="3699048" y="3690981"/>
            <a:ext cx="15552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光栅</a:t>
            </a:r>
            <a:r>
              <a:rPr lang="zh-CN" altLang="en-US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层常微扰</a:t>
            </a:r>
            <a:endParaRPr lang="zh-CN" altLang="en-US" sz="18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56748"/>
              </p:ext>
            </p:extLst>
          </p:nvPr>
        </p:nvGraphicFramePr>
        <p:xfrm>
          <a:off x="2569733" y="5321197"/>
          <a:ext cx="51736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71" name="Equation" r:id="rId9" imgW="2197080" imgH="355320" progId="Equation.DSMT4">
                  <p:embed/>
                </p:oleObj>
              </mc:Choice>
              <mc:Fallback>
                <p:oleObj name="Equation" r:id="rId9" imgW="2197080" imgH="35532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9733" y="5321197"/>
                        <a:ext cx="5173662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193427" y="4407633"/>
            <a:ext cx="1834957" cy="433492"/>
            <a:chOff x="7043008" y="4927825"/>
            <a:chExt cx="1834957" cy="433492"/>
          </a:xfrm>
        </p:grpSpPr>
        <p:sp>
          <p:nvSpPr>
            <p:cNvPr id="4109" name="Text Box 49"/>
            <p:cNvSpPr txBox="1">
              <a:spLocks noChangeArrowheads="1"/>
            </p:cNvSpPr>
            <p:nvPr/>
          </p:nvSpPr>
          <p:spPr bwMode="auto">
            <a:xfrm>
              <a:off x="7308304" y="4991985"/>
              <a:ext cx="1569661" cy="36933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有效介电常数</a:t>
              </a:r>
              <a:endParaRPr lang="zh-CN" altLang="en-US" sz="1800" dirty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05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277782"/>
                </p:ext>
              </p:extLst>
            </p:nvPr>
          </p:nvGraphicFramePr>
          <p:xfrm>
            <a:off x="7043008" y="4927825"/>
            <a:ext cx="298450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972" name="Equation" r:id="rId11" imgW="126720" imgH="215640" progId="Equation.DSMT4">
                    <p:embed/>
                  </p:oleObj>
                </mc:Choice>
                <mc:Fallback>
                  <p:oleObj name="Equation" r:id="rId11" imgW="126720" imgH="215640" progId="Equation.DSMT4">
                    <p:embed/>
                    <p:pic>
                      <p:nvPicPr>
                        <p:cNvPr id="7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3008" y="4927825"/>
                          <a:ext cx="298450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581897" y="6173964"/>
            <a:ext cx="7584127" cy="423388"/>
            <a:chOff x="-5106291" y="6682316"/>
            <a:chExt cx="7584127" cy="423388"/>
          </a:xfrm>
        </p:grpSpPr>
        <p:sp>
          <p:nvSpPr>
            <p:cNvPr id="84002" name="Text Box 34"/>
            <p:cNvSpPr txBox="1">
              <a:spLocks noChangeArrowheads="1"/>
            </p:cNvSpPr>
            <p:nvPr/>
          </p:nvSpPr>
          <p:spPr bwMode="auto">
            <a:xfrm>
              <a:off x="-5106291" y="6682316"/>
              <a:ext cx="7584127" cy="40011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如果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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为</a:t>
              </a:r>
              <a:r>
                <a:rPr lang="zh-CN" altLang="en-US" sz="2000" dirty="0" smtClean="0">
                  <a:solidFill>
                    <a:schemeClr val="accent2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复数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，则                          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;  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可纯虚，如增益光栅 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=/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itchFamily="18" charset="2"/>
                </a:rPr>
                <a:t>2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。</a:t>
              </a:r>
              <a:endParaRPr lang="zh-CN" altLang="en-US" sz="2000" dirty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endParaRPr>
            </a:p>
          </p:txBody>
        </p:sp>
        <p:graphicFrame>
          <p:nvGraphicFramePr>
            <p:cNvPr id="72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5184500"/>
                </p:ext>
              </p:extLst>
            </p:nvPr>
          </p:nvGraphicFramePr>
          <p:xfrm>
            <a:off x="-2891566" y="6703526"/>
            <a:ext cx="1590987" cy="402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973" name="Equation" r:id="rId13" imgW="787320" imgH="253800" progId="Equation.DSMT4">
                    <p:embed/>
                  </p:oleObj>
                </mc:Choice>
                <mc:Fallback>
                  <p:oleObj name="Equation" r:id="rId13" imgW="787320" imgH="253800" progId="Equation.DSMT4">
                    <p:embed/>
                    <p:pic>
                      <p:nvPicPr>
                        <p:cNvPr id="7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91566" y="6703526"/>
                          <a:ext cx="1590987" cy="402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矩形 4"/>
          <p:cNvSpPr/>
          <p:nvPr/>
        </p:nvSpPr>
        <p:spPr>
          <a:xfrm>
            <a:off x="554438" y="5314819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沿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𝑧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正向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移动</a:t>
            </a:r>
            <a:r>
              <a:rPr lang="zh-CN" altLang="en-US" sz="2400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93756" y="6237312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note</a:t>
            </a:r>
            <a:endParaRPr lang="zh-CN" altLang="en-US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365905" y="3560676"/>
            <a:ext cx="0" cy="444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V="1">
            <a:off x="3724486" y="3560676"/>
            <a:ext cx="0" cy="444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 bwMode="auto">
          <a:xfrm>
            <a:off x="1439869" y="2996952"/>
            <a:ext cx="2947740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 bwMode="auto">
          <a:xfrm flipV="1">
            <a:off x="1439869" y="1736952"/>
            <a:ext cx="0" cy="126000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355976" y="2708920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</a:t>
            </a:r>
            <a:endParaRPr kumimoji="1" lang="zh-CN" altLang="en-US" i="1" kern="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073077"/>
              </p:ext>
            </p:extLst>
          </p:nvPr>
        </p:nvGraphicFramePr>
        <p:xfrm>
          <a:off x="5650392" y="1720284"/>
          <a:ext cx="869666" cy="60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74" name="Equation" r:id="rId15" imgW="520560" imgH="393480" progId="Equation.DSMT4">
                  <p:embed/>
                </p:oleObj>
              </mc:Choice>
              <mc:Fallback>
                <p:oleObj name="Equation" r:id="rId15" imgW="520560" imgH="393480" progId="Equation.DSMT4">
                  <p:embed/>
                  <p:pic>
                    <p:nvPicPr>
                      <p:cNvPr id="153" name="对象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392" y="1720284"/>
                        <a:ext cx="869666" cy="6095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15616" y="2636912"/>
            <a:ext cx="2840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60032" y="5318916"/>
            <a:ext cx="994577" cy="414339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 flipV="1">
            <a:off x="1115616" y="1736952"/>
            <a:ext cx="0" cy="126000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933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583014" y="3471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周期微扰：耦合模理论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580684" y="1712085"/>
            <a:ext cx="7891359" cy="45347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dirty="0" smtClean="0">
                <a:cs typeface="Times New Roman" pitchFamily="18" charset="0"/>
              </a:rPr>
              <a:t>有光栅：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cs typeface="Times New Roman" pitchFamily="18" charset="0"/>
              </a:rPr>
              <a:t>常规波导：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01681"/>
              </p:ext>
            </p:extLst>
          </p:nvPr>
        </p:nvGraphicFramePr>
        <p:xfrm>
          <a:off x="578355" y="2328915"/>
          <a:ext cx="73326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70" name="Equation" r:id="rId4" imgW="3441600" imgH="241200" progId="Equation.DSMT4">
                  <p:embed/>
                </p:oleObj>
              </mc:Choice>
              <mc:Fallback>
                <p:oleObj name="Equation" r:id="rId4" imgW="3441600" imgH="241200" progId="Equation.DSMT4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2328915"/>
                        <a:ext cx="7332663" cy="51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68892"/>
              </p:ext>
            </p:extLst>
          </p:nvPr>
        </p:nvGraphicFramePr>
        <p:xfrm>
          <a:off x="578355" y="4172687"/>
          <a:ext cx="61658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71" name="公式" r:id="rId6" imgW="2844720" imgH="279360" progId="Equation.3">
                  <p:embed/>
                </p:oleObj>
              </mc:Choice>
              <mc:Fallback>
                <p:oleObj name="公式" r:id="rId6" imgW="2844720" imgH="279360" progId="Equation.3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4172687"/>
                        <a:ext cx="61658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73916"/>
              </p:ext>
            </p:extLst>
          </p:nvPr>
        </p:nvGraphicFramePr>
        <p:xfrm>
          <a:off x="578355" y="5331016"/>
          <a:ext cx="78755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72" name="Equation" r:id="rId8" imgW="3746160" imgH="393480" progId="Equation.DSMT4">
                  <p:embed/>
                </p:oleObj>
              </mc:Choice>
              <mc:Fallback>
                <p:oleObj name="Equation" r:id="rId8" imgW="3746160" imgH="393480" progId="Equation.DSMT4">
                  <p:embed/>
                  <p:pic>
                    <p:nvPicPr>
                      <p:cNvPr id="180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5331016"/>
                        <a:ext cx="7875588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下箭头 1"/>
          <p:cNvSpPr/>
          <p:nvPr/>
        </p:nvSpPr>
        <p:spPr bwMode="auto">
          <a:xfrm>
            <a:off x="3175514" y="3565592"/>
            <a:ext cx="18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8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3175514" y="4875044"/>
            <a:ext cx="180000" cy="3600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8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5741" y="6357450"/>
            <a:ext cx="478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【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】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半导体激光基础，科学 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2002, p187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668344" y="3819016"/>
            <a:ext cx="936104" cy="1512000"/>
            <a:chOff x="7636231" y="3995712"/>
            <a:chExt cx="936104" cy="1512000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7636231" y="4769752"/>
              <a:ext cx="6573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立方体 5"/>
            <p:cNvSpPr/>
            <p:nvPr/>
          </p:nvSpPr>
          <p:spPr>
            <a:xfrm>
              <a:off x="8067254" y="3995712"/>
              <a:ext cx="386689" cy="1512000"/>
            </a:xfrm>
            <a:prstGeom prst="cube">
              <a:avLst>
                <a:gd name="adj" fmla="val 899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>
              <a:off x="8293585" y="4769752"/>
              <a:ext cx="278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6341"/>
              </p:ext>
            </p:extLst>
          </p:nvPr>
        </p:nvGraphicFramePr>
        <p:xfrm>
          <a:off x="578355" y="3127344"/>
          <a:ext cx="56007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73" name="Equation" r:id="rId10" imgW="2628720" imgH="241200" progId="Equation.DSMT4">
                  <p:embed/>
                </p:oleObj>
              </mc:Choice>
              <mc:Fallback>
                <p:oleObj name="Equation" r:id="rId10" imgW="2628720" imgH="241200" progId="Equation.DSMT4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3127344"/>
                        <a:ext cx="5600700" cy="512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147479" y="359268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0026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Coupled mode equations</a:t>
            </a:r>
            <a:endParaRPr lang="zh-CN" altLang="en-US" sz="2800" dirty="0" smtClean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354909"/>
              </p:ext>
            </p:extLst>
          </p:nvPr>
        </p:nvGraphicFramePr>
        <p:xfrm>
          <a:off x="611531" y="1665846"/>
          <a:ext cx="5544645" cy="54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44" name="Equation" r:id="rId4" imgW="2438280" imgH="241200" progId="Equation.DSMT4">
                  <p:embed/>
                </p:oleObj>
              </mc:Choice>
              <mc:Fallback>
                <p:oleObj name="Equation" r:id="rId4" imgW="2438280" imgH="241200" progId="Equation.DSMT4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31" y="1665846"/>
                        <a:ext cx="5544645" cy="5486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7210929" y="1685846"/>
            <a:ext cx="895350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取</a:t>
            </a:r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594653"/>
              </p:ext>
            </p:extLst>
          </p:nvPr>
        </p:nvGraphicFramePr>
        <p:xfrm>
          <a:off x="627327" y="2388209"/>
          <a:ext cx="4808769" cy="606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45" name="Equation" r:id="rId6" imgW="2209680" imgH="279360" progId="Equation.DSMT4">
                  <p:embed/>
                </p:oleObj>
              </mc:Choice>
              <mc:Fallback>
                <p:oleObj name="Equation" r:id="rId6" imgW="2209680" imgH="279360" progId="Equation.DSMT4">
                  <p:embed/>
                  <p:pic>
                    <p:nvPicPr>
                      <p:cNvPr id="92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7" y="2388209"/>
                        <a:ext cx="4808769" cy="6067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7"/>
          <p:cNvSpPr txBox="1">
            <a:spLocks noChangeArrowheads="1"/>
          </p:cNvSpPr>
          <p:nvPr/>
        </p:nvSpPr>
        <p:spPr bwMode="auto">
          <a:xfrm>
            <a:off x="611531" y="3173324"/>
            <a:ext cx="6768781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上页公式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，并考虑模之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正交性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和 </a:t>
            </a:r>
            <a:r>
              <a:rPr lang="zh-CN" altLang="en-US" sz="2400" i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的定义式</a:t>
            </a:r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9225" name="组合 13"/>
          <p:cNvGrpSpPr>
            <a:grpSpLocks/>
          </p:cNvGrpSpPr>
          <p:nvPr/>
        </p:nvGrpSpPr>
        <p:grpSpPr bwMode="auto">
          <a:xfrm>
            <a:off x="627327" y="3852751"/>
            <a:ext cx="5909447" cy="2343752"/>
            <a:chOff x="428596" y="4365625"/>
            <a:chExt cx="5400675" cy="2159000"/>
          </a:xfrm>
        </p:grpSpPr>
        <p:graphicFrame>
          <p:nvGraphicFramePr>
            <p:cNvPr id="922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2076074"/>
                </p:ext>
              </p:extLst>
            </p:nvPr>
          </p:nvGraphicFramePr>
          <p:xfrm>
            <a:off x="529027" y="4448013"/>
            <a:ext cx="4017411" cy="929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146" name="Equation" r:id="rId8" imgW="1701720" imgH="393480" progId="Equation.DSMT4">
                    <p:embed/>
                  </p:oleObj>
                </mc:Choice>
                <mc:Fallback>
                  <p:oleObj name="Equation" r:id="rId8" imgW="1701720" imgH="393480" progId="Equation.DSMT4">
                    <p:embed/>
                    <p:pic>
                      <p:nvPicPr>
                        <p:cNvPr id="92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27" y="4448013"/>
                          <a:ext cx="4017411" cy="9293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6043962"/>
                </p:ext>
              </p:extLst>
            </p:nvPr>
          </p:nvGraphicFramePr>
          <p:xfrm>
            <a:off x="659035" y="5518069"/>
            <a:ext cx="5011148" cy="928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147" name="Equation" r:id="rId10" imgW="2120760" imgH="393480" progId="Equation.DSMT4">
                    <p:embed/>
                  </p:oleObj>
                </mc:Choice>
                <mc:Fallback>
                  <p:oleObj name="Equation" r:id="rId10" imgW="2120760" imgH="393480" progId="Equation.DSMT4">
                    <p:embed/>
                    <p:pic>
                      <p:nvPicPr>
                        <p:cNvPr id="92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035" y="5518069"/>
                          <a:ext cx="5011148" cy="928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Rectangle 10"/>
            <p:cNvSpPr>
              <a:spLocks noChangeArrowheads="1"/>
            </p:cNvSpPr>
            <p:nvPr/>
          </p:nvSpPr>
          <p:spPr bwMode="auto">
            <a:xfrm>
              <a:off x="428596" y="4365625"/>
              <a:ext cx="5400675" cy="2159000"/>
            </a:xfrm>
            <a:prstGeom prst="rect">
              <a:avLst/>
            </a:prstGeom>
            <a:noFill/>
            <a:ln w="19050" algn="ctr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060292" y="5958911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正交性 见附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II</a:t>
            </a:r>
            <a:endParaRPr lang="zh-CN" altLang="en-US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326230"/>
              </p:ext>
            </p:extLst>
          </p:nvPr>
        </p:nvGraphicFramePr>
        <p:xfrm>
          <a:off x="7040318" y="2383196"/>
          <a:ext cx="1204090" cy="691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48" name="Equation" r:id="rId12" imgW="622080" imgH="228600" progId="Equation.DSMT4">
                  <p:embed/>
                </p:oleObj>
              </mc:Choice>
              <mc:Fallback>
                <p:oleObj name="Equation" r:id="rId12" imgW="622080" imgH="22860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318" y="2383196"/>
                        <a:ext cx="1204090" cy="6913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2"/>
          <p:cNvSpPr txBox="1"/>
          <p:nvPr/>
        </p:nvSpPr>
        <p:spPr>
          <a:xfrm>
            <a:off x="4139952" y="6330806"/>
            <a:ext cx="478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【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】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半导体激光基础，科学 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2002, p187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264" y="425450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</a:rPr>
              <a:t>比对量子力学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3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ctr">
          <a:defRPr sz="2400" dirty="0">
            <a:solidFill>
              <a:srgbClr val="000000"/>
            </a:solidFill>
            <a:latin typeface="等线 Light" panose="02010600030101010101" pitchFamily="2" charset="-122"/>
            <a:ea typeface="等线 Light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16659</TotalTime>
  <Words>2066</Words>
  <Application>Microsoft Office PowerPoint</Application>
  <PresentationFormat>全屏显示(4:3)</PresentationFormat>
  <Paragraphs>311</Paragraphs>
  <Slides>41</Slides>
  <Notes>31</Notes>
  <HiddenSlides>3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 Unicode MS</vt:lpstr>
      <vt:lpstr>等线</vt:lpstr>
      <vt:lpstr>等线 Light</vt:lpstr>
      <vt:lpstr>宋体</vt:lpstr>
      <vt:lpstr>Arial</vt:lpstr>
      <vt:lpstr>Cambria Math</vt:lpstr>
      <vt:lpstr>Symbol</vt:lpstr>
      <vt:lpstr>Times New Roman</vt:lpstr>
      <vt:lpstr>Office 主题​​</vt:lpstr>
      <vt:lpstr>公式</vt:lpstr>
      <vt:lpstr>Equation</vt:lpstr>
      <vt:lpstr>LD 主要性能</vt:lpstr>
      <vt:lpstr>Ch 5.2 Single mode diode laser</vt:lpstr>
      <vt:lpstr>DFB LD</vt:lpstr>
      <vt:lpstr>DFB Single mode LD</vt:lpstr>
      <vt:lpstr>Perturbation of refractive index</vt:lpstr>
      <vt:lpstr>常微扰简单结论</vt:lpstr>
      <vt:lpstr>周期微扰--光栅</vt:lpstr>
      <vt:lpstr>周期微扰：耦合模理论</vt:lpstr>
      <vt:lpstr>Coupled mode equations</vt:lpstr>
      <vt:lpstr>光栅中场的形式</vt:lpstr>
      <vt:lpstr>DBF激光器中的耦合模方程</vt:lpstr>
      <vt:lpstr>耦合模方程之求解</vt:lpstr>
      <vt:lpstr>DFB波导模式</vt:lpstr>
      <vt:lpstr>DFB中光波模式的色散关系（无增损）</vt:lpstr>
      <vt:lpstr>Exercise（cancled）</vt:lpstr>
      <vt:lpstr>折射率DFB中光波模式的色散关系</vt:lpstr>
      <vt:lpstr>增益DFB光栅中光波模式的色散关系</vt:lpstr>
      <vt:lpstr>耦合之物理图象(有增益)</vt:lpstr>
      <vt:lpstr>边界条件</vt:lpstr>
      <vt:lpstr>           </vt:lpstr>
      <vt:lpstr>DFB激光器中的激射波长与阈值</vt:lpstr>
      <vt:lpstr>激射条件</vt:lpstr>
      <vt:lpstr>DFB-LD模式及阈值—耦合强弱</vt:lpstr>
      <vt:lpstr>例：DFB激光激射波长与阈值</vt:lpstr>
      <vt:lpstr>/4 DFB如何消除模式简并</vt:lpstr>
      <vt:lpstr>/4相移 DFB如何消除模式简并</vt:lpstr>
      <vt:lpstr>/4 shift DFB的模式及阈值增益</vt:lpstr>
      <vt:lpstr>/4 shift DFB简并解除的直观图</vt:lpstr>
      <vt:lpstr>增益DFB激光器</vt:lpstr>
      <vt:lpstr>增益DFB激光器激射条件</vt:lpstr>
      <vt:lpstr>增益DFB激光器激射条件</vt:lpstr>
      <vt:lpstr>DFB LD 小结</vt:lpstr>
      <vt:lpstr>PT single mode Laser</vt:lpstr>
      <vt:lpstr>Exercises（选）</vt:lpstr>
      <vt:lpstr>光增益的钳制</vt:lpstr>
      <vt:lpstr>附I: 常折射率微扰公式推导</vt:lpstr>
      <vt:lpstr>续</vt:lpstr>
      <vt:lpstr>续</vt:lpstr>
      <vt:lpstr>附II：波导本征模式的正交完备性</vt:lpstr>
      <vt:lpstr>附II：模式的正交性与功率流</vt:lpstr>
      <vt:lpstr>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gzRan</dc:creator>
  <cp:lastModifiedBy>Feb Wind</cp:lastModifiedBy>
  <cp:revision>1729</cp:revision>
  <cp:lastPrinted>2019-03-22T08:22:10Z</cp:lastPrinted>
  <dcterms:created xsi:type="dcterms:W3CDTF">2005-01-20T03:28:12Z</dcterms:created>
  <dcterms:modified xsi:type="dcterms:W3CDTF">2019-04-01T06:24:49Z</dcterms:modified>
</cp:coreProperties>
</file>